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  <p:boldItalic r:id="rId18"/>
    </p:embeddedFont>
    <p:embeddedFont>
      <p:font typeface="Lato" panose="020F0502020204030203" pitchFamily="34" charset="-18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cmEkrth/4EC5vCZ313X4BYor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9050c67dd_0_2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b9050c67dd_0_2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9050c67dd_0_2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b9050c67dd_0_2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9050c67dd_0_3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b9050c67dd_0_3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b9050c67dd_0_3365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2b9050c67dd_0_3365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g2b9050c67dd_0_336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g2b9050c67dd_0_3365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g2b9050c67dd_0_336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g2b9050c67dd_0_336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9050c67dd_0_3338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b9050c67dd_0_3338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b9050c67dd_0_333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b9050c67dd_0_333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2b9050c67dd_0_333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9050c67dd_0_3372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b9050c67dd_0_3372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2b9050c67dd_0_3372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9" name="Google Shape;69;g2b9050c67dd_0_337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9050c67dd_0_3377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9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g2b9050c67dd_0_3377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9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2b9050c67dd_0_337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9050c67dd_0_338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9050c67dd_0_3390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b9050c67dd_0_3390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6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g2b9050c67dd_0_3390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5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g2b9050c67dd_0_339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2b9050c67dd_0_33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b9050c67dd_0_339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  <p:cxnSp>
        <p:nvCxnSpPr>
          <p:cNvPr id="83" name="Google Shape;83;g2b9050c67dd_0_3390"/>
          <p:cNvCxnSpPr/>
          <p:nvPr/>
        </p:nvCxnSpPr>
        <p:spPr>
          <a:xfrm>
            <a:off x="1396169" y="2912533"/>
            <a:ext cx="35145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b9050c67dd_0_3362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" name="Google Shape;18;g2b9050c67dd_0_336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b9050c67dd_0_3351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b9050c67dd_0_3351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b9050c67dd_0_3351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g2b9050c67dd_0_335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b9050c67dd_0_3344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g2b9050c67dd_0_3344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g2b9050c67dd_0_334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2b9050c67dd_0_334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2b9050c67dd_0_3344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g2b9050c67dd_0_334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g2b9050c67dd_0_3383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g2b9050c67dd_0_338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2b9050c67dd_0_338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g2b9050c67dd_0_338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2b9050c67dd_0_338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g2b9050c67dd_0_338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pis">
  <p:cSld name="Naslov i opi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b9050c67dd_0_3549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b9050c67dd_0_354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g2b9050c67dd_0_354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g2b9050c67dd_0_354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2b9050c67dd_0_354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9050c67dd_0_3356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b9050c67dd_0_3356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b9050c67dd_0_3356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" name="Google Shape;48;g2b9050c67dd_0_3356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g2b9050c67dd_0_3356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9050c67dd_0_3329"/>
          <p:cNvSpPr/>
          <p:nvPr/>
        </p:nvSpPr>
        <p:spPr>
          <a:xfrm flipH="1">
            <a:off x="10995300" y="5661233"/>
            <a:ext cx="11967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b9050c67dd_0_3329"/>
          <p:cNvSpPr/>
          <p:nvPr/>
        </p:nvSpPr>
        <p:spPr>
          <a:xfrm flipH="1">
            <a:off x="10995300" y="5661167"/>
            <a:ext cx="11967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b9050c67dd_0_3329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g2b9050c67dd_0_3329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2b9050c67dd_0_3329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9050c67dd_0_3335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g2b9050c67dd_0_333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b9050c67dd_0_332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g2b9050c67dd_0_332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g2b9050c67dd_0_332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os-jtruhelke-os.skole.hr/etwinn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s-jtruhelke-os.skole.hr/erasmus_KA2" TargetMode="External"/><Relationship Id="rId5" Type="http://schemas.openxmlformats.org/officeDocument/2006/relationships/hyperlink" Target="http://os-jtruhelke-os.skole.hr/erasmus_ka1" TargetMode="External"/><Relationship Id="rId4" Type="http://schemas.openxmlformats.org/officeDocument/2006/relationships/hyperlink" Target="http://os-jtruhelke-os.skole.hr/erasmus_akreditacija#mod_new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r="21199"/>
          <a:stretch/>
        </p:blipFill>
        <p:spPr>
          <a:xfrm>
            <a:off x="0" y="99150"/>
            <a:ext cx="6018975" cy="15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2038350"/>
            <a:ext cx="6163800" cy="998400"/>
          </a:xfrm>
          <a:prstGeom prst="rect">
            <a:avLst/>
          </a:prstGeom>
          <a:solidFill>
            <a:srgbClr val="CCCCCC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highlight>
                <a:srgbClr val="CCCCCC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2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OSNOVNA ŠKOLA JAGODE TRUHELKE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024865" y="190011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03600" y="3448650"/>
            <a:ext cx="59775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3100" b="1">
                <a:solidFill>
                  <a:srgbClr val="666666"/>
                </a:solidFill>
                <a:latin typeface="Garamond"/>
                <a:ea typeface="Garamond"/>
                <a:cs typeface="Garamond"/>
                <a:sym typeface="Garamond"/>
              </a:rPr>
              <a:t>PREDSTAVLJANJE AKREDITACIJE</a:t>
            </a:r>
            <a:r>
              <a:rPr lang="hr-HR" sz="3100" b="1" i="0" u="none" strike="noStrike" cap="none">
                <a:solidFill>
                  <a:srgbClr val="666666"/>
                </a:solidFill>
                <a:latin typeface="Garamond"/>
                <a:ea typeface="Garamond"/>
                <a:cs typeface="Garamond"/>
                <a:sym typeface="Garamond"/>
              </a:rPr>
              <a:t> RODITELJIMA</a:t>
            </a:r>
            <a:r>
              <a:rPr lang="hr-HR" sz="2900" b="1" i="0" u="none" strike="noStrike" cap="none">
                <a:solidFill>
                  <a:srgbClr val="66666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2900" b="1" i="0" u="none" strike="noStrike" cap="none">
              <a:solidFill>
                <a:srgbClr val="66666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500" b="0" i="0" u="none" strike="noStrike" cap="none">
              <a:solidFill>
                <a:srgbClr val="66666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3261" y="2151662"/>
            <a:ext cx="935715" cy="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47875" y="5385100"/>
            <a:ext cx="5323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r-HR" sz="16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Irena Bando, stručni suradnik knjižničar, Erasmus koordinator za OŠ Jagode Truhelke </a:t>
            </a:r>
            <a:endParaRPr sz="1600" b="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312675" y="62127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hr-HR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Ožujak,</a:t>
            </a:r>
            <a:r>
              <a:rPr lang="hr-HR" sz="2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 202</a:t>
            </a:r>
            <a:r>
              <a:rPr lang="hr-HR" sz="2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hr-HR" sz="2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25475" r="25094" b="8692"/>
          <a:stretch/>
        </p:blipFill>
        <p:spPr>
          <a:xfrm>
            <a:off x="6465250" y="678950"/>
            <a:ext cx="5479248" cy="55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2b9050c67dd_0_2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875" y="0"/>
            <a:ext cx="114783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9"/>
          <p:cNvPicPr preferRelativeResize="0"/>
          <p:nvPr/>
        </p:nvPicPr>
        <p:blipFill rotWithShape="1">
          <a:blip r:embed="rId3">
            <a:alphaModFix/>
          </a:blip>
          <a:srcRect r="989"/>
          <a:stretch/>
        </p:blipFill>
        <p:spPr>
          <a:xfrm>
            <a:off x="383300" y="1489625"/>
            <a:ext cx="7930276" cy="49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/>
          <p:nvPr/>
        </p:nvSpPr>
        <p:spPr>
          <a:xfrm>
            <a:off x="321150" y="289400"/>
            <a:ext cx="11693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39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DOSADAŠNJA ISKUSTVA ERASMUS PROJEKATA</a:t>
            </a:r>
            <a:endParaRPr sz="3800" b="1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Google Shape;107;p29"/>
          <p:cNvSpPr/>
          <p:nvPr/>
        </p:nvSpPr>
        <p:spPr>
          <a:xfrm>
            <a:off x="8582925" y="2082925"/>
            <a:ext cx="3299400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Lato"/>
              <a:buChar char="▪"/>
            </a:pPr>
            <a:r>
              <a:rPr lang="hr-HR" sz="3000" b="0" i="0" u="sng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 akreditacija</a:t>
            </a: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000" b="0" i="0" u="sng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Lato"/>
              <a:buChar char="▪"/>
            </a:pPr>
            <a:r>
              <a:rPr lang="hr-HR" sz="3000" b="0" i="0" u="sng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 KA1</a:t>
            </a: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Lato"/>
              <a:buChar char="▪"/>
            </a:pPr>
            <a:r>
              <a:rPr lang="hr-HR" sz="3000" b="0" i="0" u="sng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 KA2</a:t>
            </a: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Lato"/>
              <a:buChar char="▪"/>
            </a:pPr>
            <a:r>
              <a:rPr lang="hr-HR" sz="3000" b="0" i="0" u="sng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eTwinning</a:t>
            </a:r>
            <a:endParaRPr sz="30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3" name="Google Shape;11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3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7" name="Google Shape;117;p3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30"/>
          <p:cNvSpPr/>
          <p:nvPr/>
        </p:nvSpPr>
        <p:spPr>
          <a:xfrm>
            <a:off x="0" y="1675"/>
            <a:ext cx="12192000" cy="6856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" name="Google Shape;119;p30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714800" y="1758200"/>
            <a:ext cx="3345900" cy="24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60"/>
              <a:buFont typeface="Garamond"/>
              <a:buNone/>
            </a:pPr>
            <a:r>
              <a:rPr lang="hr-HR" sz="405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ZAŠTO SE UKLJUČITI U ERASMUS PROJEKTE</a:t>
            </a:r>
            <a:endParaRPr sz="3950" b="1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30"/>
          <p:cNvSpPr/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4294967295"/>
          </p:nvPr>
        </p:nvSpPr>
        <p:spPr>
          <a:xfrm>
            <a:off x="4699348" y="220666"/>
            <a:ext cx="7447500" cy="6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Lato"/>
              <a:buChar char="•"/>
            </a:pPr>
            <a:r>
              <a:rPr lang="hr-HR">
                <a:latin typeface="Lato"/>
                <a:ea typeface="Lato"/>
                <a:cs typeface="Lato"/>
                <a:sym typeface="Lato"/>
              </a:rPr>
              <a:t>MOBILNOSTI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>
                <a:latin typeface="Lato"/>
                <a:ea typeface="Lato"/>
                <a:cs typeface="Lato"/>
                <a:sym typeface="Lato"/>
              </a:rPr>
              <a:t>            -</a:t>
            </a:r>
            <a:r>
              <a:rPr lang="hr-HR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hr-HR" b="1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pohađati tečajeve-seminare</a:t>
            </a:r>
            <a:endParaRPr b="1">
              <a:solidFill>
                <a:srgbClr val="8E7CC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 b="1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            - provoditi mobilnost učenika</a:t>
            </a:r>
            <a:endParaRPr b="1">
              <a:solidFill>
                <a:srgbClr val="8E7CC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 b="1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            - predavati ili držati neki tečaj u inozemstvu</a:t>
            </a:r>
            <a:endParaRPr b="1">
              <a:solidFill>
                <a:srgbClr val="8E7CC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 b="1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            - pratiti nastavu u nekoj školi - Job Shadowing</a:t>
            </a:r>
            <a:endParaRPr b="1">
              <a:solidFill>
                <a:srgbClr val="8E7CC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 b="1">
                <a:solidFill>
                  <a:srgbClr val="8E7CC3"/>
                </a:solidFill>
                <a:latin typeface="Lato"/>
                <a:ea typeface="Lato"/>
                <a:cs typeface="Lato"/>
                <a:sym typeface="Lato"/>
              </a:rPr>
              <a:t>            - ugostiti stranog stručnjaka </a:t>
            </a:r>
            <a:endParaRPr b="1">
              <a:solidFill>
                <a:srgbClr val="8E7CC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r>
              <a:rPr lang="hr-HR">
                <a:latin typeface="Lato"/>
                <a:ea typeface="Lato"/>
                <a:cs typeface="Lato"/>
                <a:sym typeface="Lato"/>
              </a:rPr>
              <a:t>     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hr-HR">
                <a:latin typeface="Lato"/>
                <a:ea typeface="Lato"/>
                <a:cs typeface="Lato"/>
                <a:sym typeface="Lato"/>
              </a:rPr>
              <a:t>IMPLEMENTACIJA NOVIH ZNANJA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hr-HR">
                <a:latin typeface="Lato"/>
                <a:ea typeface="Lato"/>
                <a:cs typeface="Lato"/>
                <a:sym typeface="Lato"/>
              </a:rPr>
              <a:t>NAPREDAK ŠKOLE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070"/>
              <a:buNone/>
            </a:pPr>
            <a:endParaRPr sz="21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9050c67dd_0_2779"/>
          <p:cNvSpPr/>
          <p:nvPr/>
        </p:nvSpPr>
        <p:spPr>
          <a:xfrm>
            <a:off x="64575" y="886900"/>
            <a:ext cx="12127500" cy="58053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●"/>
            </a:pP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CILJ 1: Razviti sustavnu strategiju digitalne pismenosti i IK vještina učenika i nastavnika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, kako bi se stvorili motivirajući uvjeti za učenje i iskoristile dobrobiti IKT.</a:t>
            </a:r>
            <a:endParaRPr sz="2400" b="1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●"/>
            </a:pP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CILJ 2: Razviti higijenu zdravlja kod učenika, 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kako bi stvorili navike zdrave prehrane, fizičke aktivnosti i edukativnog provođenja vremena na otvorenom, osobito u prirodi.</a:t>
            </a:r>
            <a:endParaRPr sz="24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●"/>
            </a:pP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CILJ 3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Razviti interpersonalne vještine za cjeloživotno učenje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, kako bi se razvile životne vještine (kreativnost, kritičko razmišljanje, suradnja, poduzetničke vještine, informacijska, čitalačka i medijska pismenost…)</a:t>
            </a:r>
            <a:endParaRPr sz="2400" b="1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●"/>
            </a:pP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CILJ 4: Jačanje mentalnog zdravlja i socijalno-emocionalnog učenja te dubinskog razumijevanja, 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kako bi se doprinijelo osobnom razvoju učenika.</a:t>
            </a:r>
            <a:endParaRPr sz="2400" b="1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Noto Sans Symbols"/>
              <a:buChar char="●"/>
            </a:pPr>
            <a:r>
              <a:rPr lang="hr-HR" sz="2400" b="1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CILJ 5: Osnaživanje međuljudskih profesionalnih odnosa među zaposlenicima, </a:t>
            </a:r>
            <a:r>
              <a:rPr lang="hr-HR" sz="24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kako bi se razvila pozitivna školska klima i ugodniji uvjeti za rad.</a:t>
            </a:r>
            <a:endParaRPr sz="2400" b="0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g2b9050c67dd_0_2779"/>
          <p:cNvSpPr txBox="1">
            <a:spLocks noGrp="1"/>
          </p:cNvSpPr>
          <p:nvPr>
            <p:ph type="title"/>
          </p:nvPr>
        </p:nvSpPr>
        <p:spPr>
          <a:xfrm>
            <a:off x="1675350" y="96325"/>
            <a:ext cx="8841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hr-HR" sz="4100" b="1">
                <a:latin typeface="Garamond"/>
                <a:ea typeface="Garamond"/>
                <a:cs typeface="Garamond"/>
                <a:sym typeface="Garamond"/>
              </a:rPr>
              <a:t>CILJEVI ERASMUS AKREDITACIJE</a:t>
            </a:r>
            <a:endParaRPr sz="4100" b="1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9050c67dd_0_3258"/>
          <p:cNvSpPr txBox="1">
            <a:spLocks noGrp="1"/>
          </p:cNvSpPr>
          <p:nvPr>
            <p:ph type="title"/>
          </p:nvPr>
        </p:nvSpPr>
        <p:spPr>
          <a:xfrm>
            <a:off x="2262150" y="767425"/>
            <a:ext cx="8014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-HR" sz="4050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DODATNI PRIORITETI </a:t>
            </a:r>
            <a:endParaRPr sz="4050"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hr-HR" sz="4050" b="1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ERASMUS PLUS PROGRAMA</a:t>
            </a:r>
            <a:endParaRPr sz="4050"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34" name="Google Shape;134;g2b9050c67dd_0_3258"/>
          <p:cNvPicPr preferRelativeResize="0"/>
          <p:nvPr/>
        </p:nvPicPr>
        <p:blipFill rotWithShape="1">
          <a:blip r:embed="rId3">
            <a:alphaModFix/>
          </a:blip>
          <a:srcRect t="53263" b="9755"/>
          <a:stretch/>
        </p:blipFill>
        <p:spPr>
          <a:xfrm>
            <a:off x="15125" y="2304525"/>
            <a:ext cx="12192001" cy="329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b9050c67dd_0_3258"/>
          <p:cNvSpPr txBox="1">
            <a:spLocks noGrp="1"/>
          </p:cNvSpPr>
          <p:nvPr>
            <p:ph type="title"/>
          </p:nvPr>
        </p:nvSpPr>
        <p:spPr>
          <a:xfrm>
            <a:off x="0" y="5603275"/>
            <a:ext cx="12192000" cy="125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4050" b="1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Google Shape;141;p31"/>
          <p:cNvSpPr/>
          <p:nvPr/>
        </p:nvSpPr>
        <p:spPr>
          <a:xfrm>
            <a:off x="484631" y="484632"/>
            <a:ext cx="11222700" cy="14796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31"/>
          <p:cNvSpPr txBox="1">
            <a:spLocks noGrp="1"/>
          </p:cNvSpPr>
          <p:nvPr>
            <p:ph type="title"/>
          </p:nvPr>
        </p:nvSpPr>
        <p:spPr>
          <a:xfrm>
            <a:off x="484625" y="484625"/>
            <a:ext cx="11222700" cy="147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r>
              <a:rPr lang="hr-HR" sz="4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KORACI SUDJELOVANJA</a:t>
            </a:r>
            <a:endParaRPr sz="400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31"/>
          <p:cNvSpPr/>
          <p:nvPr/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30000">
                <a:schemeClr val="lt1"/>
              </a:gs>
              <a:gs pos="61000">
                <a:srgbClr val="F7F7F7"/>
              </a:gs>
              <a:gs pos="97000">
                <a:srgbClr val="E4E4E4"/>
              </a:gs>
              <a:gs pos="100000">
                <a:srgbClr val="E4E4E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1295401" y="2458505"/>
            <a:ext cx="96012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Koji problem (područje bavljenja) želite rješavati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Što želite postići, odrediti ciljeve svojih aktivnosti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Tko može i kako doprinijeti u ostvarivanju ciljeva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Pronaći odgovarajuće edukacije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Koje ćete aktivnosti provoditi kada dobijete nove kompetencije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Kako ćete rezultate vrednovati, prikazati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3360"/>
              <a:buFont typeface="Lato"/>
              <a:buAutoNum type="arabicPeriod"/>
            </a:pPr>
            <a:r>
              <a:rPr lang="hr-HR" sz="2300">
                <a:latin typeface="Lato"/>
                <a:ea typeface="Lato"/>
                <a:cs typeface="Lato"/>
                <a:sym typeface="Lato"/>
              </a:rPr>
              <a:t>Kako ćete projekt (proces i rezultat) diseminirati</a:t>
            </a:r>
            <a:endParaRPr sz="23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Google Shape;149;p1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12"/>
          <p:cNvSpPr txBox="1">
            <a:spLocks noGrp="1"/>
          </p:cNvSpPr>
          <p:nvPr>
            <p:ph type="title"/>
          </p:nvPr>
        </p:nvSpPr>
        <p:spPr>
          <a:xfrm>
            <a:off x="974175" y="1050700"/>
            <a:ext cx="10251300" cy="713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320"/>
              <a:buNone/>
            </a:pPr>
            <a:r>
              <a:rPr lang="hr-HR" sz="4090" b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BENEFITI UKLJUČIVANJA U PROJEKT</a:t>
            </a:r>
            <a:endParaRPr sz="4090" b="1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1" name="Google Shape;151;p12"/>
          <p:cNvSpPr txBox="1">
            <a:spLocks noGrp="1"/>
          </p:cNvSpPr>
          <p:nvPr>
            <p:ph type="body" idx="4294967295"/>
          </p:nvPr>
        </p:nvSpPr>
        <p:spPr>
          <a:xfrm>
            <a:off x="440350" y="2221600"/>
            <a:ext cx="9220500" cy="3810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77547"/>
              <a:buNone/>
            </a:pPr>
            <a:endParaRPr sz="5407"/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osobni i profesionalni razvoj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nova iskustva, nova znanja i vještine (nove kompetencije)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Lato"/>
              <a:buChar char="•"/>
            </a:pPr>
            <a:r>
              <a:rPr lang="hr-HR" sz="9438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ješavanje nekih problema u školi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upoznavanje drugih kultura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razvijanje jezičnih i komunikacijskih kompetencija na                          stranom jeziku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veća mogućnost napredovanja u struci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nove ideje, motivacija, entuzijazam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osiguranje sredstava za rad</a:t>
            </a:r>
            <a:endParaRPr sz="9438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8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Lato"/>
              <a:buChar char="•"/>
            </a:pPr>
            <a:r>
              <a:rPr lang="hr-HR" sz="9438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reputacija škole, osobna reputacija </a:t>
            </a:r>
            <a:endParaRPr sz="9438">
              <a:latin typeface="Lato"/>
              <a:ea typeface="Lato"/>
              <a:cs typeface="Lato"/>
              <a:sym typeface="Lato"/>
            </a:endParaRPr>
          </a:p>
          <a:p>
            <a:pPr marL="28575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5000"/>
              <a:buFont typeface="Arial"/>
              <a:buNone/>
            </a:pPr>
            <a:endParaRPr sz="2000">
              <a:solidFill>
                <a:srgbClr val="262626"/>
              </a:solidFill>
            </a:endParaRPr>
          </a:p>
          <a:p>
            <a:pPr marL="285750" lvl="0" indent="-40004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ct val="86250"/>
              <a:buFont typeface="Arial"/>
              <a:buNone/>
            </a:pPr>
            <a:endParaRPr>
              <a:solidFill>
                <a:srgbClr val="262626"/>
              </a:solidFill>
            </a:endParaRPr>
          </a:p>
          <a:p>
            <a:pPr marL="285750" lvl="0" indent="-47306" algn="l" rtl="0">
              <a:lnSpc>
                <a:spcPct val="100000"/>
              </a:lnSpc>
              <a:spcBef>
                <a:spcPts val="940"/>
              </a:spcBef>
              <a:spcAft>
                <a:spcPts val="600"/>
              </a:spcAft>
              <a:buSzPct val="115000"/>
              <a:buFont typeface="Arial"/>
              <a:buNone/>
            </a:pPr>
            <a:endParaRPr sz="1700">
              <a:solidFill>
                <a:srgbClr val="262626"/>
              </a:solidFill>
            </a:endParaRPr>
          </a:p>
        </p:txBody>
      </p:sp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9425" y="2985475"/>
            <a:ext cx="3810300" cy="3810300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Široki zaslon</PresentationFormat>
  <Paragraphs>52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Noto Sans Symbols</vt:lpstr>
      <vt:lpstr>Century Gothic</vt:lpstr>
      <vt:lpstr>Roboto</vt:lpstr>
      <vt:lpstr>Arial</vt:lpstr>
      <vt:lpstr>Lato</vt:lpstr>
      <vt:lpstr>Garamond</vt:lpstr>
      <vt:lpstr>Material</vt:lpstr>
      <vt:lpstr>PowerPoint prezentacija</vt:lpstr>
      <vt:lpstr>PowerPoint prezentacija</vt:lpstr>
      <vt:lpstr>PowerPoint prezentacija</vt:lpstr>
      <vt:lpstr>ZAŠTO SE UKLJUČITI U ERASMUS PROJEKTE</vt:lpstr>
      <vt:lpstr>CILJEVI ERASMUS AKREDITACIJE</vt:lpstr>
      <vt:lpstr>DODATNI PRIORITETI  ERASMUS PLUS PROGRAMA</vt:lpstr>
      <vt:lpstr>KORACI SUDJELOVANJA</vt:lpstr>
      <vt:lpstr>BENEFITI UKLJUČIVANJA U PROJEKT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Irena Bando</dc:creator>
  <cp:lastModifiedBy>Ana Vukojević</cp:lastModifiedBy>
  <cp:revision>1</cp:revision>
  <dcterms:created xsi:type="dcterms:W3CDTF">2022-08-28T18:09:32Z</dcterms:created>
  <dcterms:modified xsi:type="dcterms:W3CDTF">2025-03-09T17:49:27Z</dcterms:modified>
</cp:coreProperties>
</file>