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1" r:id="rId9"/>
    <p:sldId id="270" r:id="rId10"/>
    <p:sldId id="271" r:id="rId11"/>
    <p:sldId id="263" r:id="rId12"/>
    <p:sldId id="264" r:id="rId13"/>
    <p:sldId id="272" r:id="rId14"/>
    <p:sldId id="273" r:id="rId15"/>
    <p:sldId id="265" r:id="rId16"/>
    <p:sldId id="275" r:id="rId17"/>
    <p:sldId id="276" r:id="rId18"/>
    <p:sldId id="274" r:id="rId19"/>
    <p:sldId id="266" r:id="rId20"/>
  </p:sldIdLst>
  <p:sldSz cx="12192000" cy="6858000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Corbel" panose="020B0503020204020204" pitchFamily="34" charset="0"/>
      <p:regular r:id="rId26"/>
      <p:bold r:id="rId27"/>
      <p:italic r:id="rId28"/>
      <p:boldItalic r:id="rId29"/>
    </p:embeddedFont>
    <p:embeddedFont>
      <p:font typeface="Wingdings 2" panose="05020102010507070707" pitchFamily="18" charset="2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hj1CARFwkD6AYvBN+huzbnTEwD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036132-6819-4A22-89E1-3A4259B58696}">
  <a:tblStyle styleId="{2E036132-6819-4A22-89E1-3A4259B58696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F3F7"/>
          </a:solidFill>
        </a:fill>
      </a:tcStyle>
    </a:wholeTbl>
    <a:band1H>
      <a:tcTxStyle/>
      <a:tcStyle>
        <a:tcBdr/>
        <a:fill>
          <a:solidFill>
            <a:srgbClr val="CDE6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E6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4542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14426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260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46588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17302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18735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5930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4173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1_Slika s opisom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>
            <a:spLocks noGrp="1"/>
          </p:cNvSpPr>
          <p:nvPr>
            <p:ph type="pic" idx="2"/>
          </p:nvPr>
        </p:nvSpPr>
        <p:spPr>
          <a:xfrm>
            <a:off x="3570644" y="767419"/>
            <a:ext cx="8115230" cy="533095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256032" y="3493008"/>
            <a:ext cx="2834640" cy="232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3499101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924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604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206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183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53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44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2185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57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79958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6274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398010" y="3955992"/>
            <a:ext cx="6960600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rbel"/>
              <a:buNone/>
            </a:pPr>
            <a:r>
              <a:rPr lang="hr-HR" sz="4400" dirty="0"/>
              <a:t>Erasmus akreditacija, KA1</a:t>
            </a:r>
            <a:br>
              <a:rPr lang="hr-HR" sz="4400" dirty="0"/>
            </a:br>
            <a:r>
              <a:rPr lang="hr-HR" sz="4400" dirty="0"/>
              <a:t>Mobilnost učenika</a:t>
            </a:r>
            <a:br>
              <a:rPr lang="hr-HR" sz="4400" dirty="0"/>
            </a:br>
            <a:br>
              <a:rPr lang="hr-HR" sz="4400" dirty="0"/>
            </a:br>
            <a:br>
              <a:rPr lang="hr-HR" sz="4400" dirty="0"/>
            </a:br>
            <a:br>
              <a:rPr lang="hr-HR" sz="4400" dirty="0"/>
            </a:br>
            <a:br>
              <a:rPr lang="hr-HR" sz="4400" dirty="0"/>
            </a:br>
            <a:r>
              <a:rPr lang="hr-HR" sz="3100" dirty="0"/>
              <a:t>Predstavljanje mobilnosti učenika roditeljima</a:t>
            </a:r>
            <a:br>
              <a:rPr lang="hr-HR" sz="3100" dirty="0"/>
            </a:br>
            <a:r>
              <a:rPr lang="hr-HR" sz="3100" dirty="0"/>
              <a:t>OŠ Jagode </a:t>
            </a:r>
            <a:r>
              <a:rPr lang="hr-HR" sz="3100" dirty="0" err="1"/>
              <a:t>Truhelke</a:t>
            </a:r>
            <a:r>
              <a:rPr lang="hr-HR" sz="3100" dirty="0"/>
              <a:t>, 6. ožujka 2025.</a:t>
            </a:r>
            <a:br>
              <a:rPr lang="hr-HR" sz="4400" dirty="0"/>
            </a:br>
            <a:br>
              <a:rPr lang="hr-HR" sz="4400" dirty="0"/>
            </a:br>
            <a:endParaRPr lang="hr-HR" sz="4400" dirty="0"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-319317" y="2034786"/>
            <a:ext cx="7879742" cy="13942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sz="3600" b="1" dirty="0">
                <a:solidFill>
                  <a:schemeClr val="dk1"/>
                </a:solidFill>
              </a:rPr>
              <a:t>Racibórz-Rudnik, Poljska</a:t>
            </a:r>
            <a:endParaRPr lang="pl-PL" dirty="0"/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600"/>
              <a:buNone/>
            </a:pPr>
            <a:r>
              <a:rPr lang="pl-PL" sz="3600" b="1" dirty="0">
                <a:solidFill>
                  <a:schemeClr val="dk1"/>
                </a:solidFill>
              </a:rPr>
              <a:t>6. 4. - 11. 4. 2025.</a:t>
            </a:r>
            <a:endParaRPr lang="pl-PL" dirty="0"/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600"/>
              <a:buNone/>
            </a:pPr>
            <a:endParaRPr lang="pl-PL" sz="3600" b="1" dirty="0">
              <a:solidFill>
                <a:schemeClr val="dk1"/>
              </a:solidFill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2240" y="235082"/>
            <a:ext cx="4279447" cy="123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49C039-3B32-22D1-2C11-1465EE700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241" y="1753639"/>
            <a:ext cx="3677920" cy="367792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 descr="Slika na kojoj se prikazuje vanjski, nebo, igralište, tlo&#10;&#10;Sadržaj generiran umjetnom inteligencijom može biti netočan.">
            <a:extLst>
              <a:ext uri="{FF2B5EF4-FFF2-40B4-BE49-F238E27FC236}">
                <a16:creationId xmlns:a16="http://schemas.microsoft.com/office/drawing/2014/main" id="{54A58810-AEA9-EE18-0BB8-F9A13A4E2CF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734" b="734"/>
          <a:stretch>
            <a:fillRect/>
          </a:stretch>
        </p:blipFill>
        <p:spPr>
          <a:xfrm>
            <a:off x="1005840" y="3621"/>
            <a:ext cx="10434320" cy="6854379"/>
          </a:xfrm>
        </p:spPr>
      </p:pic>
    </p:spTree>
    <p:extLst>
      <p:ext uri="{BB962C8B-B14F-4D97-AF65-F5344CB8AC3E}">
        <p14:creationId xmlns:p14="http://schemas.microsoft.com/office/powerpoint/2010/main" val="2603082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ation about Silesia - Erasmus (2)">
            <a:hlinkClick r:id="" action="ppaction://media"/>
            <a:extLst>
              <a:ext uri="{FF2B5EF4-FFF2-40B4-BE49-F238E27FC236}">
                <a16:creationId xmlns:a16="http://schemas.microsoft.com/office/drawing/2014/main" id="{4A008EA3-B436-A6F5-1DC8-BD5AB3D7D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394" y="61277"/>
            <a:ext cx="6735445" cy="673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5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282102" y="102433"/>
            <a:ext cx="3249038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hr-HR" b="1" dirty="0"/>
              <a:t>PLAN MOBILNOSTI</a:t>
            </a:r>
            <a:br>
              <a:rPr lang="hr-HR" b="1" dirty="0"/>
            </a:br>
            <a:br>
              <a:rPr lang="hr-HR" b="1" dirty="0"/>
            </a:br>
            <a:r>
              <a:rPr lang="hr-HR" sz="2200" b="1" dirty="0">
                <a:solidFill>
                  <a:schemeClr val="dk1"/>
                </a:solidFill>
              </a:rPr>
              <a:t>Polazak: </a:t>
            </a:r>
            <a:br>
              <a:rPr lang="hr-HR" sz="2200" dirty="0">
                <a:solidFill>
                  <a:schemeClr val="dk1"/>
                </a:solidFill>
              </a:rPr>
            </a:br>
            <a:r>
              <a:rPr lang="hr-HR" sz="2200" dirty="0">
                <a:solidFill>
                  <a:schemeClr val="dk1"/>
                </a:solidFill>
              </a:rPr>
              <a:t>6. travnja 2025. u 6 h</a:t>
            </a:r>
            <a:br>
              <a:rPr lang="hr-HR" sz="2200" dirty="0">
                <a:solidFill>
                  <a:schemeClr val="dk1"/>
                </a:solidFill>
              </a:rPr>
            </a:br>
            <a:br>
              <a:rPr lang="hr-HR" sz="2200" dirty="0">
                <a:solidFill>
                  <a:schemeClr val="dk1"/>
                </a:solidFill>
              </a:rPr>
            </a:br>
            <a:r>
              <a:rPr lang="hr-HR" sz="2200" dirty="0">
                <a:solidFill>
                  <a:schemeClr val="dk1"/>
                </a:solidFill>
              </a:rPr>
              <a:t>Povratak</a:t>
            </a:r>
            <a:r>
              <a:rPr lang="hr-HR" sz="2200" b="1" dirty="0">
                <a:solidFill>
                  <a:schemeClr val="dk1"/>
                </a:solidFill>
              </a:rPr>
              <a:t>: </a:t>
            </a:r>
            <a:br>
              <a:rPr lang="hr-HR" sz="2200" dirty="0">
                <a:solidFill>
                  <a:schemeClr val="dk1"/>
                </a:solidFill>
              </a:rPr>
            </a:br>
            <a:r>
              <a:rPr lang="hr-HR" sz="2200" dirty="0">
                <a:solidFill>
                  <a:schemeClr val="dk1"/>
                </a:solidFill>
              </a:rPr>
              <a:t>11. travnja 2025. u večernjim satima</a:t>
            </a:r>
            <a:endParaRPr dirty="0"/>
          </a:p>
        </p:txBody>
      </p:sp>
      <p:sp>
        <p:nvSpPr>
          <p:cNvPr id="160" name="Google Shape;160;p9"/>
          <p:cNvSpPr/>
          <p:nvPr/>
        </p:nvSpPr>
        <p:spPr>
          <a:xfrm>
            <a:off x="3531140" y="1810505"/>
            <a:ext cx="7935401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prijevoz (</a:t>
            </a:r>
            <a:r>
              <a:rPr lang="hr-H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Rent a car NE-NI, obrt za usluge, vlasnik Slobodan </a:t>
            </a:r>
            <a:r>
              <a:rPr lang="hr-H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Stević</a:t>
            </a: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smještaj (Apartmani </a:t>
            </a:r>
            <a:r>
              <a:rPr lang="hr-H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Vasco</a:t>
            </a: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prehrana (</a:t>
            </a:r>
            <a:r>
              <a:rPr lang="hr-H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doručak</a:t>
            </a: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ručak u školi, večera vani ili u apartmanu)</a:t>
            </a:r>
            <a:endParaRPr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Ulaznice, autobusne karte (škola)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putno osiguranje (škola), može se napraviti i EU osiguranje besplatno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dokumenti (osobna ili putovnica, EU osiguranje- HZZO, besplatno)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suglasnost roditelja (interna)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reprezentacija učiteljima i učenicima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potrebna sredstva i materijali </a:t>
            </a:r>
            <a:r>
              <a:rPr lang="hr-H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(računalo (nose učitelji), pernica, papiri, </a:t>
            </a: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sportski rekviziti…)</a:t>
            </a:r>
            <a:endParaRPr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odjeća prilagođena vremenskim uvjetima, za hodanje, </a:t>
            </a:r>
            <a:r>
              <a:rPr lang="hr-HR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bicikliranje</a:t>
            </a: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za kišu…ruksak, boca za vodu, </a:t>
            </a:r>
            <a:r>
              <a:rPr lang="hr-H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grickalice</a:t>
            </a: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…)</a:t>
            </a:r>
            <a:endParaRPr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Lijekovi, Dom zdravlja u Rudniku i bolnica u </a:t>
            </a:r>
            <a:r>
              <a:rPr lang="hr-HR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Raciborzu</a:t>
            </a:r>
            <a:endParaRPr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r-H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suveniri za učenike (?)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531632-B533-371B-A295-7ED94B99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8979"/>
            <a:ext cx="10571998" cy="970450"/>
          </a:xfrm>
        </p:spPr>
        <p:txBody>
          <a:bodyPr/>
          <a:lstStyle/>
          <a:p>
            <a:r>
              <a:rPr lang="hr-HR" b="0" dirty="0">
                <a:solidFill>
                  <a:srgbClr val="001D35"/>
                </a:solidFill>
                <a:latin typeface="Google Sans"/>
              </a:rPr>
              <a:t>Posjet r</a:t>
            </a:r>
            <a:r>
              <a:rPr lang="hr-HR" b="0" i="0" dirty="0">
                <a:solidFill>
                  <a:srgbClr val="001D35"/>
                </a:solidFill>
                <a:effectLst/>
                <a:latin typeface="Google Sans"/>
              </a:rPr>
              <a:t>udniku soli </a:t>
            </a:r>
            <a:r>
              <a:rPr lang="hr-HR" b="0" i="0" dirty="0" err="1">
                <a:solidFill>
                  <a:srgbClr val="001D35"/>
                </a:solidFill>
                <a:effectLst/>
                <a:latin typeface="Google Sans"/>
              </a:rPr>
              <a:t>Wieliczka</a:t>
            </a:r>
            <a:r>
              <a:rPr lang="hr-HR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br>
              <a:rPr lang="hr-HR" b="0" i="0" dirty="0">
                <a:solidFill>
                  <a:srgbClr val="001D35"/>
                </a:solidFill>
                <a:effectLst/>
                <a:latin typeface="Google Sans"/>
              </a:rPr>
            </a:br>
            <a:r>
              <a:rPr lang="hr-HR" b="0" i="0" dirty="0">
                <a:solidFill>
                  <a:srgbClr val="001D35"/>
                </a:solidFill>
                <a:effectLst/>
                <a:latin typeface="Google Sans"/>
              </a:rPr>
              <a:t>u nedjelju 6. travnja</a:t>
            </a:r>
            <a:endParaRPr lang="hr-HR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E7CFA75-899D-C641-B4A9-96D2EF5D4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9"/>
          <a:stretch/>
        </p:blipFill>
        <p:spPr bwMode="auto">
          <a:xfrm>
            <a:off x="6340907" y="2408408"/>
            <a:ext cx="5851093" cy="40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rom Krakow: Wieliczka Salt Mine Guided Tour | GetYourGuide">
            <a:extLst>
              <a:ext uri="{FF2B5EF4-FFF2-40B4-BE49-F238E27FC236}">
                <a16:creationId xmlns:a16="http://schemas.microsoft.com/office/drawing/2014/main" id="{734DE188-E150-A96B-5793-2D4FF868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8408"/>
            <a:ext cx="6146895" cy="40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45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Freeform 6">
            <a:extLst>
              <a:ext uri="{FF2B5EF4-FFF2-40B4-BE49-F238E27FC236}">
                <a16:creationId xmlns:a16="http://schemas.microsoft.com/office/drawing/2014/main" id="{70FFA424-278D-4545-90BA-07151469E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4112" name="Picture 16" descr="Wieliczka Salt Mine - Tourist Route | Kraków Day Trips | Krakow">
            <a:extLst>
              <a:ext uri="{FF2B5EF4-FFF2-40B4-BE49-F238E27FC236}">
                <a16:creationId xmlns:a16="http://schemas.microsoft.com/office/drawing/2014/main" id="{EAD03623-E473-C7D2-6B04-BEF1CE01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r="8415" b="-2"/>
          <a:stretch/>
        </p:blipFill>
        <p:spPr bwMode="auto">
          <a:xfrm>
            <a:off x="5782733" y="10"/>
            <a:ext cx="6409267" cy="48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9B5185F8-47EB-A5D0-BE05-BB39B4B0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14288" b="1"/>
          <a:stretch/>
        </p:blipFill>
        <p:spPr bwMode="auto">
          <a:xfrm>
            <a:off x="-1" y="-1"/>
            <a:ext cx="6094411" cy="4883281"/>
          </a:xfrm>
          <a:custGeom>
            <a:avLst/>
            <a:gdLst/>
            <a:ahLst/>
            <a:cxnLst/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Freeform 9">
            <a:extLst>
              <a:ext uri="{FF2B5EF4-FFF2-40B4-BE49-F238E27FC236}">
                <a16:creationId xmlns:a16="http://schemas.microsoft.com/office/drawing/2014/main" id="{A10B3C8E-9FBF-459A-A9D9-2FA3784DB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495BA12-A0D5-7784-834B-716A7905F5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33" t="35259" r="916" b="32444"/>
          <a:stretch/>
        </p:blipFill>
        <p:spPr>
          <a:xfrm>
            <a:off x="2900171" y="4641464"/>
            <a:ext cx="7410007" cy="214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02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snimka zaslona, Font, dokument&#10;&#10;Sadržaj generiran umjetnom inteligencijom može biti netočan.">
            <a:extLst>
              <a:ext uri="{FF2B5EF4-FFF2-40B4-BE49-F238E27FC236}">
                <a16:creationId xmlns:a16="http://schemas.microsoft.com/office/drawing/2014/main" id="{64C98D07-D9B6-ED88-2D62-4E7685B1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481"/>
          <a:stretch/>
        </p:blipFill>
        <p:spPr>
          <a:xfrm>
            <a:off x="3290964" y="0"/>
            <a:ext cx="51820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, snimka zaslona, Font, dokument&#10;&#10;Sadržaj generiran umjetnom inteligencijom može biti netočan.">
            <a:extLst>
              <a:ext uri="{FF2B5EF4-FFF2-40B4-BE49-F238E27FC236}">
                <a16:creationId xmlns:a16="http://schemas.microsoft.com/office/drawing/2014/main" id="{254CE774-DED1-B99C-3895-9ED976F2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496"/>
          <a:stretch/>
        </p:blipFill>
        <p:spPr>
          <a:xfrm>
            <a:off x="710324" y="-10019"/>
            <a:ext cx="11085436" cy="68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, snimka zaslona, Font, dokument&#10;&#10;Sadržaj generiran umjetnom inteligencijom može biti netočan.">
            <a:extLst>
              <a:ext uri="{FF2B5EF4-FFF2-40B4-BE49-F238E27FC236}">
                <a16:creationId xmlns:a16="http://schemas.microsoft.com/office/drawing/2014/main" id="{0A0A50BE-8543-8FB5-2B2F-0F0835CCD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016" b="13481"/>
          <a:stretch/>
        </p:blipFill>
        <p:spPr>
          <a:xfrm>
            <a:off x="1169397" y="0"/>
            <a:ext cx="985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2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51F61D6-8E4A-52BF-BB14-BAD9E4EB56A0}"/>
              </a:ext>
            </a:extLst>
          </p:cNvPr>
          <p:cNvSpPr txBox="1"/>
          <p:nvPr/>
        </p:nvSpPr>
        <p:spPr>
          <a:xfrm>
            <a:off x="311283" y="573933"/>
            <a:ext cx="11381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chemeClr val="bg1"/>
                </a:solidFill>
              </a:rPr>
              <a:t>Program povezan s ciljevima: </a:t>
            </a:r>
          </a:p>
          <a:p>
            <a:r>
              <a:rPr lang="hr-HR" sz="4000" dirty="0">
                <a:solidFill>
                  <a:schemeClr val="bg1"/>
                </a:solidFill>
              </a:rPr>
              <a:t>-web alati i korištenje IKT-a; </a:t>
            </a:r>
          </a:p>
          <a:p>
            <a:r>
              <a:rPr lang="hr-HR" sz="4000" dirty="0">
                <a:solidFill>
                  <a:schemeClr val="bg1"/>
                </a:solidFill>
              </a:rPr>
              <a:t>-zdrava prehrana i učenje na otvorenom, </a:t>
            </a:r>
          </a:p>
          <a:p>
            <a:r>
              <a:rPr lang="hr-HR" sz="4000" dirty="0">
                <a:solidFill>
                  <a:schemeClr val="bg1"/>
                </a:solidFill>
              </a:rPr>
              <a:t>-životne vještine (kreativnost, kritičko mišljenje, suradnja, medijska pismenost…)</a:t>
            </a:r>
          </a:p>
          <a:p>
            <a:r>
              <a:rPr lang="hr-HR" sz="4000" dirty="0">
                <a:solidFill>
                  <a:schemeClr val="bg1"/>
                </a:solidFill>
              </a:rPr>
              <a:t>-mentalno zdravlje</a:t>
            </a:r>
          </a:p>
        </p:txBody>
      </p:sp>
    </p:spTree>
    <p:extLst>
      <p:ext uri="{BB962C8B-B14F-4D97-AF65-F5344CB8AC3E}">
        <p14:creationId xmlns:p14="http://schemas.microsoft.com/office/powerpoint/2010/main" val="1125625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</a:pPr>
            <a:r>
              <a:rPr lang="hr-HR"/>
              <a:t>Pitanja, prijedlozi, komentari…?</a:t>
            </a:r>
            <a:endParaRPr/>
          </a:p>
        </p:txBody>
      </p:sp>
      <p:pic>
        <p:nvPicPr>
          <p:cNvPr id="171" name="Google Shape;1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549" y="1360962"/>
            <a:ext cx="2406338" cy="337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222637" y="366009"/>
            <a:ext cx="416913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dirty="0">
                <a:solidFill>
                  <a:schemeClr val="dk1"/>
                </a:solidFill>
                <a:latin typeface="Corbel"/>
                <a:sym typeface="Corbel"/>
              </a:rPr>
              <a:t>Rudnik – mjesto oko 5 km udaljeno od </a:t>
            </a:r>
            <a:r>
              <a:rPr lang="hr-HR" sz="2800" b="1" dirty="0" err="1">
                <a:solidFill>
                  <a:schemeClr val="dk1"/>
                </a:solidFill>
                <a:latin typeface="Corbel"/>
                <a:sym typeface="Corbel"/>
              </a:rPr>
              <a:t>Racibórza</a:t>
            </a:r>
            <a:endParaRPr lang="hr-HR" sz="2800" b="1" dirty="0">
              <a:solidFill>
                <a:schemeClr val="dk1"/>
              </a:solidFill>
              <a:latin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dirty="0">
                <a:solidFill>
                  <a:schemeClr val="dk1"/>
                </a:solidFill>
                <a:latin typeface="Corbel"/>
                <a:sym typeface="Corbel"/>
              </a:rPr>
              <a:t>-pripada povijesnom području Šleske u Južnoj Poljskoj</a:t>
            </a:r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A4E499-62A4-BEF7-03BB-F9DCBCB3B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80" y="85568"/>
            <a:ext cx="3239109" cy="31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udnik - artykuły | Racibórz Nasze Miasto">
            <a:extLst>
              <a:ext uri="{FF2B5EF4-FFF2-40B4-BE49-F238E27FC236}">
                <a16:creationId xmlns:a16="http://schemas.microsoft.com/office/drawing/2014/main" id="{F58546ED-B182-41A9-A56B-7FAEB1FD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" y="2777246"/>
            <a:ext cx="46396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889EAF5-D20D-01AC-ACD9-B9FFD50AC7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50" t="29778" r="40583" b="22370"/>
          <a:stretch/>
        </p:blipFill>
        <p:spPr>
          <a:xfrm>
            <a:off x="4711660" y="3281680"/>
            <a:ext cx="5838340" cy="3271520"/>
          </a:xfrm>
          <a:prstGeom prst="rect">
            <a:avLst/>
          </a:prstGeom>
        </p:spPr>
      </p:pic>
      <p:pic>
        <p:nvPicPr>
          <p:cNvPr id="1032" name="Picture 8" descr="Profile for Urząd Gminy Rudnik">
            <a:extLst>
              <a:ext uri="{FF2B5EF4-FFF2-40B4-BE49-F238E27FC236}">
                <a16:creationId xmlns:a16="http://schemas.microsoft.com/office/drawing/2014/main" id="{DB063EBA-E547-5A6D-5419-CF1CA146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864" y="4036977"/>
            <a:ext cx="1464122" cy="146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57DA531-7146-8AA8-2A6D-BAB43032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09" y="85568"/>
            <a:ext cx="2909998" cy="31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Freeform 6">
            <a:extLst>
              <a:ext uri="{FF2B5EF4-FFF2-40B4-BE49-F238E27FC236}">
                <a16:creationId xmlns:a16="http://schemas.microsoft.com/office/drawing/2014/main" id="{70FFA424-278D-4545-90BA-07151469E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069" name="Rectangle 2064">
            <a:extLst>
              <a:ext uri="{FF2B5EF4-FFF2-40B4-BE49-F238E27FC236}">
                <a16:creationId xmlns:a16="http://schemas.microsoft.com/office/drawing/2014/main" id="{38A16E07-7292-4DE6-8B21-19F075649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Studia Racibórz: podyplomowe, magisterskie, online | WSB-NLU">
            <a:extLst>
              <a:ext uri="{FF2B5EF4-FFF2-40B4-BE49-F238E27FC236}">
                <a16:creationId xmlns:a16="http://schemas.microsoft.com/office/drawing/2014/main" id="{6FD4331A-9CF8-B7CB-4341-4915BA10B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592"/>
          <a:stretch/>
        </p:blipFill>
        <p:spPr bwMode="auto">
          <a:xfrm>
            <a:off x="20" y="1"/>
            <a:ext cx="7448603" cy="685799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oncepcja nowego zagospodarowania rynku w Raciborzu została...">
            <a:extLst>
              <a:ext uri="{FF2B5EF4-FFF2-40B4-BE49-F238E27FC236}">
                <a16:creationId xmlns:a16="http://schemas.microsoft.com/office/drawing/2014/main" id="{1B09C0CC-A3ED-8175-A103-78BA34C8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5" r="1" b="2850"/>
          <a:stretch/>
        </p:blipFill>
        <p:spPr bwMode="auto">
          <a:xfrm>
            <a:off x="7540063" y="40830"/>
            <a:ext cx="4651937" cy="221199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Freeform 6">
            <a:extLst>
              <a:ext uri="{FF2B5EF4-FFF2-40B4-BE49-F238E27FC236}">
                <a16:creationId xmlns:a16="http://schemas.microsoft.com/office/drawing/2014/main" id="{4D967310-0245-4F74-B96F-8A07C8BE0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7429" y="3439295"/>
            <a:ext cx="5067300" cy="251724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C491EDDF-2A26-D326-0F7D-E64603B3E6EA}"/>
              </a:ext>
            </a:extLst>
          </p:cNvPr>
          <p:cNvSpPr txBox="1"/>
          <p:nvPr/>
        </p:nvSpPr>
        <p:spPr>
          <a:xfrm>
            <a:off x="876189" y="3733273"/>
            <a:ext cx="4465878" cy="12475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i="0">
                <a:effectLst/>
                <a:latin typeface="+mj-lt"/>
                <a:ea typeface="+mj-ea"/>
                <a:cs typeface="+mj-cs"/>
              </a:rPr>
              <a:t>Racibórz</a:t>
            </a:r>
            <a:endParaRPr lang="en-US" sz="3600" b="1"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THE 15 BEST Things to Do in Raciborz (2025) - Must-See Attractions">
            <a:extLst>
              <a:ext uri="{FF2B5EF4-FFF2-40B4-BE49-F238E27FC236}">
                <a16:creationId xmlns:a16="http://schemas.microsoft.com/office/drawing/2014/main" id="{EB78AB9D-E635-CACB-438C-1E74C46B6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5" r="-1" b="16843"/>
          <a:stretch/>
        </p:blipFill>
        <p:spPr bwMode="auto">
          <a:xfrm>
            <a:off x="7540069" y="2296829"/>
            <a:ext cx="4651937" cy="22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acibórz - Wikipedia">
            <a:extLst>
              <a:ext uri="{FF2B5EF4-FFF2-40B4-BE49-F238E27FC236}">
                <a16:creationId xmlns:a16="http://schemas.microsoft.com/office/drawing/2014/main" id="{39C94B14-7692-7E7C-6BEB-267626A0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9" r="2" b="6180"/>
          <a:stretch/>
        </p:blipFill>
        <p:spPr bwMode="auto">
          <a:xfrm>
            <a:off x="7520364" y="4596967"/>
            <a:ext cx="4671630" cy="226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13551" y="1128408"/>
            <a:ext cx="3062775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hr-HR" b="1" dirty="0"/>
              <a:t>SMJEŠTAJ </a:t>
            </a:r>
            <a:br>
              <a:rPr lang="hr-HR" dirty="0"/>
            </a:br>
            <a:r>
              <a:rPr lang="hr-HR" dirty="0"/>
              <a:t>Vasco apartman</a:t>
            </a:r>
            <a:endParaRPr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BE06A6E-22BC-A821-87E7-E9F793E8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55" t="24351" r="12285" b="4884"/>
          <a:stretch/>
        </p:blipFill>
        <p:spPr>
          <a:xfrm>
            <a:off x="2696535" y="0"/>
            <a:ext cx="9481914" cy="562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3340110-1A17-9C60-CBD9-EE3BD570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400"/>
          </a:p>
        </p:txBody>
      </p:sp>
      <p:pic>
        <p:nvPicPr>
          <p:cNvPr id="4" name="Slika 3" descr="Slika na kojoj se prikazuje uzorak, kvadrat, piksel, dizajn&#10;&#10;Sadržaj generiran umjetnom inteligencijom može biti netočan.">
            <a:extLst>
              <a:ext uri="{FF2B5EF4-FFF2-40B4-BE49-F238E27FC236}">
                <a16:creationId xmlns:a16="http://schemas.microsoft.com/office/drawing/2014/main" id="{5ECDCAAB-7F4F-AB10-653C-11CA6395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54" y="643465"/>
            <a:ext cx="5397897" cy="539789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61116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od Ana">
            <a:hlinkClick r:id="" action="ppaction://media"/>
            <a:extLst>
              <a:ext uri="{FF2B5EF4-FFF2-40B4-BE49-F238E27FC236}">
                <a16:creationId xmlns:a16="http://schemas.microsoft.com/office/drawing/2014/main" id="{80F94F46-9336-9E28-63C3-67227BDE04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3824008" cy="6858000"/>
          </a:xfrm>
          <a:prstGeom prst="rect">
            <a:avLst/>
          </a:prstGeom>
        </p:spPr>
      </p:pic>
      <p:pic>
        <p:nvPicPr>
          <p:cNvPr id="4" name="Video od Ana (2)">
            <a:hlinkClick r:id="" action="ppaction://media"/>
            <a:extLst>
              <a:ext uri="{FF2B5EF4-FFF2-40B4-BE49-F238E27FC236}">
                <a16:creationId xmlns:a16="http://schemas.microsoft.com/office/drawing/2014/main" id="{F302F5CD-D54C-4933-5554-B7C82791A4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2198" y="0"/>
            <a:ext cx="3801339" cy="6817345"/>
          </a:xfrm>
          <a:prstGeom prst="rect">
            <a:avLst/>
          </a:prstGeom>
        </p:spPr>
      </p:pic>
      <p:pic>
        <p:nvPicPr>
          <p:cNvPr id="5" name="Video od Ana (3)">
            <a:hlinkClick r:id="" action="ppaction://media"/>
            <a:extLst>
              <a:ext uri="{FF2B5EF4-FFF2-40B4-BE49-F238E27FC236}">
                <a16:creationId xmlns:a16="http://schemas.microsoft.com/office/drawing/2014/main" id="{F0566319-690A-8FE0-5DAA-A59B0CF738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1728" y="-1"/>
            <a:ext cx="3801339" cy="68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224599" y="1483992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rbel"/>
              <a:buNone/>
            </a:pPr>
            <a:r>
              <a:rPr lang="hr-HR" sz="4000" b="1" dirty="0"/>
              <a:t>PARTNERI</a:t>
            </a:r>
            <a:br>
              <a:rPr lang="hr-HR" dirty="0"/>
            </a:br>
            <a:br>
              <a:rPr lang="hr-HR" dirty="0"/>
            </a:br>
            <a:r>
              <a:rPr lang="hr-HR" dirty="0"/>
              <a:t>ZSP Rudnik</a:t>
            </a:r>
            <a:br>
              <a:rPr lang="hr-HR" dirty="0"/>
            </a:br>
            <a:br>
              <a:rPr lang="hr-HR" dirty="0"/>
            </a:br>
            <a:r>
              <a:rPr lang="hr-HR" dirty="0" err="1"/>
              <a:t>Rudnik</a:t>
            </a:r>
            <a:endParaRPr dirty="0"/>
          </a:p>
        </p:txBody>
      </p:sp>
      <p:pic>
        <p:nvPicPr>
          <p:cNvPr id="3076" name="Picture 4" descr="SZKOŁA PODSTAWOWA W RUDNIKU, Rudnik ul. Słoneczna 1 - Noc Bibliotek">
            <a:extLst>
              <a:ext uri="{FF2B5EF4-FFF2-40B4-BE49-F238E27FC236}">
                <a16:creationId xmlns:a16="http://schemas.microsoft.com/office/drawing/2014/main" id="{DEF7FC3C-31F8-E24D-E869-A760284E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" y="4068405"/>
            <a:ext cx="3187183" cy="19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A0FBF4-2FD2-17CD-FA2D-1F9F7D629F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93" t="9927" r="13590" b="10473"/>
          <a:stretch/>
        </p:blipFill>
        <p:spPr>
          <a:xfrm>
            <a:off x="3474646" y="294640"/>
            <a:ext cx="8698423" cy="56926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otografija">
            <a:extLst>
              <a:ext uri="{FF2B5EF4-FFF2-40B4-BE49-F238E27FC236}">
                <a16:creationId xmlns:a16="http://schemas.microsoft.com/office/drawing/2014/main" id="{C2282B4B-703D-5899-0D9B-18078ED2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ja">
            <a:extLst>
              <a:ext uri="{FF2B5EF4-FFF2-40B4-BE49-F238E27FC236}">
                <a16:creationId xmlns:a16="http://schemas.microsoft.com/office/drawing/2014/main" id="{9BBF8FEC-BB1B-6345-E5D3-2010D3E6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r="10979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grafija">
            <a:extLst>
              <a:ext uri="{FF2B5EF4-FFF2-40B4-BE49-F238E27FC236}">
                <a16:creationId xmlns:a16="http://schemas.microsoft.com/office/drawing/2014/main" id="{46E1C091-C96A-A46F-7DD7-D63D627B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970" b="1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1FCF5244-C62C-4E27-B395-14F26DFB1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6AB74CA-E76D-4922-91FE-A4AAF0487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custGeom>
            <a:avLst/>
            <a:gdLst>
              <a:gd name="connsiteX0" fmla="*/ 0 w 11707367"/>
              <a:gd name="connsiteY0" fmla="*/ 0 h 2572622"/>
              <a:gd name="connsiteX1" fmla="*/ 1888420 w 11707367"/>
              <a:gd name="connsiteY1" fmla="*/ 0 h 2572622"/>
              <a:gd name="connsiteX2" fmla="*/ 2198560 w 11707367"/>
              <a:gd name="connsiteY2" fmla="*/ 310139 h 2572622"/>
              <a:gd name="connsiteX3" fmla="*/ 2425431 w 11707367"/>
              <a:gd name="connsiteY3" fmla="*/ 310139 h 2572622"/>
              <a:gd name="connsiteX4" fmla="*/ 2735570 w 11707367"/>
              <a:gd name="connsiteY4" fmla="*/ 0 h 2572622"/>
              <a:gd name="connsiteX5" fmla="*/ 11707367 w 11707367"/>
              <a:gd name="connsiteY5" fmla="*/ 0 h 2572622"/>
              <a:gd name="connsiteX6" fmla="*/ 11707367 w 11707367"/>
              <a:gd name="connsiteY6" fmla="*/ 2572622 h 2572622"/>
              <a:gd name="connsiteX7" fmla="*/ 0 w 11707367"/>
              <a:gd name="connsiteY7" fmla="*/ 2572622 h 257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7367" h="2572622">
                <a:moveTo>
                  <a:pt x="0" y="0"/>
                </a:moveTo>
                <a:lnTo>
                  <a:pt x="1888420" y="0"/>
                </a:lnTo>
                <a:lnTo>
                  <a:pt x="2198560" y="310139"/>
                </a:lnTo>
                <a:cubicBezTo>
                  <a:pt x="2261209" y="372788"/>
                  <a:pt x="2362782" y="372788"/>
                  <a:pt x="2425431" y="310139"/>
                </a:cubicBezTo>
                <a:lnTo>
                  <a:pt x="2735570" y="0"/>
                </a:lnTo>
                <a:lnTo>
                  <a:pt x="11707367" y="0"/>
                </a:lnTo>
                <a:lnTo>
                  <a:pt x="11707367" y="2572622"/>
                </a:lnTo>
                <a:lnTo>
                  <a:pt x="0" y="2572622"/>
                </a:lnTo>
                <a:close/>
              </a:path>
            </a:pathLst>
          </a:custGeom>
          <a:solidFill>
            <a:srgbClr val="59595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E53A06B-1ED1-FE53-F0FD-CBF0C6F26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6" name="Rezervirano mjesto slike 5" descr="Slika na kojoj se prikazuje u dvorani, pod, strop, dvorana&#10;&#10;Sadržaj generiran umjetnom inteligencijom može biti netočan.">
            <a:extLst>
              <a:ext uri="{FF2B5EF4-FFF2-40B4-BE49-F238E27FC236}">
                <a16:creationId xmlns:a16="http://schemas.microsoft.com/office/drawing/2014/main" id="{724B2B0B-A7BE-3444-FA73-06CFEEE673B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802" b="802"/>
          <a:stretch>
            <a:fillRect/>
          </a:stretch>
        </p:blipFill>
        <p:spPr>
          <a:xfrm>
            <a:off x="0" y="0"/>
            <a:ext cx="12188952" cy="68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84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a citiranje">
  <a:themeElements>
    <a:clrScheme name="Za citiranj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Za citiranj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a citiranj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TM03457503[[fn=Za citiranje]]</Template>
  <TotalTime>281</TotalTime>
  <Words>279</Words>
  <Application>Microsoft Office PowerPoint</Application>
  <PresentationFormat>Široki zaslon</PresentationFormat>
  <Paragraphs>28</Paragraphs>
  <Slides>19</Slides>
  <Notes>12</Notes>
  <HiddenSlides>0</HiddenSlides>
  <MMClips>4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7" baseType="lpstr">
      <vt:lpstr>Wingdings 2</vt:lpstr>
      <vt:lpstr>Calibri</vt:lpstr>
      <vt:lpstr>Corbel</vt:lpstr>
      <vt:lpstr>Courier New</vt:lpstr>
      <vt:lpstr>Century Gothic</vt:lpstr>
      <vt:lpstr>Google Sans</vt:lpstr>
      <vt:lpstr>Arial</vt:lpstr>
      <vt:lpstr>Za citiranje</vt:lpstr>
      <vt:lpstr>Erasmus akreditacija, KA1 Mobilnost učenika     Predstavljanje mobilnosti učenika roditeljima OŠ Jagode Truhelke, 6. ožujka 2025.  </vt:lpstr>
      <vt:lpstr>PowerPoint prezentacija</vt:lpstr>
      <vt:lpstr>PowerPoint prezentacija</vt:lpstr>
      <vt:lpstr>SMJEŠTAJ  Vasco apartman</vt:lpstr>
      <vt:lpstr>PowerPoint prezentacija</vt:lpstr>
      <vt:lpstr>PowerPoint prezentacija</vt:lpstr>
      <vt:lpstr>PARTNERI  ZSP Rudnik  Rudnik</vt:lpstr>
      <vt:lpstr>PowerPoint prezentacija</vt:lpstr>
      <vt:lpstr>PowerPoint prezentacija</vt:lpstr>
      <vt:lpstr>PowerPoint prezentacija</vt:lpstr>
      <vt:lpstr>PowerPoint prezentacija</vt:lpstr>
      <vt:lpstr>PLAN MOBILNOSTI  Polazak:  6. travnja 2025. u 6 h  Povratak:  11. travnja 2025. u večernjim satima</vt:lpstr>
      <vt:lpstr>Posjet rudniku soli Wieliczka  u nedjelju 6. travnja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Pitanja, prijedlozi, komentari…?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Irena Bando</dc:creator>
  <cp:lastModifiedBy>Ana Vukojević</cp:lastModifiedBy>
  <cp:revision>11</cp:revision>
  <dcterms:created xsi:type="dcterms:W3CDTF">2023-01-19T17:31:53Z</dcterms:created>
  <dcterms:modified xsi:type="dcterms:W3CDTF">2025-03-09T17:55:50Z</dcterms:modified>
</cp:coreProperties>
</file>