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hr-HR" smtClean="0"/>
              <a:t>4.11.2018.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F5E527E-D2DC-4324-BC66-CEB8D73C31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329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hr-HR" smtClean="0"/>
              <a:t>4.11.2018.</a:t>
            </a:r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9365C57-5444-45F3-A2A0-1A2BEB32A9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313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2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53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74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8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93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43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7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88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02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85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6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C50E-D518-4FA4-9250-39C4517F34B3}" type="datetimeFigureOut">
              <a:rPr lang="hr-HR" smtClean="0"/>
              <a:t>5.11.2018.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157-7F99-42B1-BD3D-D27A2312F9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68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49680" y="532016"/>
            <a:ext cx="9144000" cy="5827220"/>
          </a:xfrm>
        </p:spPr>
        <p:txBody>
          <a:bodyPr/>
          <a:lstStyle/>
          <a:p>
            <a:pPr algn="l"/>
            <a:r>
              <a:rPr lang="hr-HR" dirty="0" smtClean="0"/>
              <a:t>Prisjetimo se ….</a:t>
            </a:r>
          </a:p>
          <a:p>
            <a:pPr algn="l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6" y="1107109"/>
            <a:ext cx="7816735" cy="54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1575" y="2011680"/>
            <a:ext cx="10515600" cy="2194560"/>
          </a:xfrm>
        </p:spPr>
        <p:txBody>
          <a:bodyPr/>
          <a:lstStyle/>
          <a:p>
            <a:r>
              <a:rPr lang="hr-HR" dirty="0" smtClean="0"/>
              <a:t>Zašto? ____________________________________________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Služi li koji element kao upravljački signal? __________________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79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88" y="1582894"/>
            <a:ext cx="3816357" cy="248524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73825"/>
            <a:ext cx="10841182" cy="6301048"/>
          </a:xfrm>
        </p:spPr>
        <p:txBody>
          <a:bodyPr/>
          <a:lstStyle/>
          <a:p>
            <a:r>
              <a:rPr lang="hr-HR" dirty="0" smtClean="0"/>
              <a:t>Sastavljanjem prvog strujnog kruga uočili smo da nam je za rad bio dovoljan samo jedan izvor – baterija 4.5V</a:t>
            </a:r>
          </a:p>
          <a:p>
            <a:endParaRPr lang="hr-HR" dirty="0"/>
          </a:p>
          <a:p>
            <a:r>
              <a:rPr lang="hr-HR" dirty="0" smtClean="0"/>
              <a:t>                                                                 +       -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5286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7" y="2286105"/>
            <a:ext cx="4995254" cy="333339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6829"/>
            <a:ext cx="10515600" cy="5570134"/>
          </a:xfrm>
        </p:spPr>
        <p:txBody>
          <a:bodyPr/>
          <a:lstStyle/>
          <a:p>
            <a:r>
              <a:rPr lang="hr-HR" dirty="0" smtClean="0"/>
              <a:t>Za drugi strujni krug u koji smo dodali još jedan elektronički element – tranzistor, koji je služio kao prekidač, bio je  potreban još jedan dodatni izvor – baterija 1.5V, da bi strujnim krugom potekla struja.</a:t>
            </a:r>
          </a:p>
          <a:p>
            <a:endParaRPr lang="hr-HR" dirty="0"/>
          </a:p>
          <a:p>
            <a:r>
              <a:rPr lang="hr-HR" dirty="0" smtClean="0"/>
              <a:t>                                                    +      -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98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6142" y="2218863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Pasivni i aktivni elektronički elementi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4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Pasivni elektronički elementi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3044"/>
          </a:xfrm>
        </p:spPr>
        <p:txBody>
          <a:bodyPr/>
          <a:lstStyle/>
          <a:p>
            <a:r>
              <a:rPr lang="hr-HR" dirty="0" smtClean="0"/>
              <a:t>nemaju djelovanje pojačanja ni ispravljanja izmjenične struje, a u strujnom krugu istosmjerne struje </a:t>
            </a:r>
            <a:r>
              <a:rPr lang="hr-HR" u="sng" dirty="0" smtClean="0"/>
              <a:t>ponašaju se prema načelu da je kvocijent napona i struje konstantan </a:t>
            </a:r>
            <a:r>
              <a:rPr lang="hr-HR" dirty="0" smtClean="0"/>
              <a:t>– Ohmov zakon</a:t>
            </a:r>
          </a:p>
          <a:p>
            <a:r>
              <a:rPr lang="it-IT" u="sng" dirty="0" err="1" smtClean="0"/>
              <a:t>Pasivni</a:t>
            </a:r>
            <a:r>
              <a:rPr lang="it-IT" u="sng" dirty="0" smtClean="0"/>
              <a:t> </a:t>
            </a:r>
            <a:r>
              <a:rPr lang="it-IT" u="sng" dirty="0" err="1" smtClean="0"/>
              <a:t>elektronički</a:t>
            </a:r>
            <a:r>
              <a:rPr lang="it-IT" u="sng" dirty="0" smtClean="0"/>
              <a:t> elementi su: </a:t>
            </a:r>
            <a:r>
              <a:rPr lang="it-IT" u="sng" dirty="0" err="1" smtClean="0"/>
              <a:t>otpornici</a:t>
            </a:r>
            <a:r>
              <a:rPr lang="it-IT" u="sng" dirty="0" smtClean="0"/>
              <a:t>, </a:t>
            </a:r>
            <a:r>
              <a:rPr lang="it-IT" u="sng" dirty="0" err="1" smtClean="0"/>
              <a:t>zavojnice</a:t>
            </a:r>
            <a:r>
              <a:rPr lang="it-IT" u="sng" dirty="0" smtClean="0"/>
              <a:t> i </a:t>
            </a:r>
            <a:r>
              <a:rPr lang="it-IT" u="sng" dirty="0" err="1" smtClean="0"/>
              <a:t>kondenzatori</a:t>
            </a:r>
            <a:r>
              <a:rPr lang="it-IT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42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38" y="3225338"/>
            <a:ext cx="6114702" cy="3225337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4640" y="640079"/>
            <a:ext cx="10515600" cy="4854633"/>
          </a:xfrm>
        </p:spPr>
        <p:txBody>
          <a:bodyPr>
            <a:normAutofit/>
          </a:bodyPr>
          <a:lstStyle/>
          <a:p>
            <a:r>
              <a:rPr lang="hr-HR" sz="3600" u="sng" dirty="0" smtClean="0"/>
              <a:t>Otpornici – pružaju otpor prolasku električne struje </a:t>
            </a:r>
            <a:r>
              <a:rPr lang="hr-HR" sz="3600" dirty="0" smtClean="0">
                <a:solidFill>
                  <a:srgbClr val="FF0000"/>
                </a:solidFill>
              </a:rPr>
              <a:t/>
            </a:r>
            <a:br>
              <a:rPr lang="hr-HR" sz="3600" dirty="0" smtClean="0">
                <a:solidFill>
                  <a:srgbClr val="FF0000"/>
                </a:solidFill>
              </a:rPr>
            </a:br>
            <a:r>
              <a:rPr lang="hr-HR" sz="3600" dirty="0" smtClean="0"/>
              <a:t>Mogu biti:</a:t>
            </a:r>
            <a:br>
              <a:rPr lang="hr-HR" sz="3600" dirty="0" smtClean="0"/>
            </a:br>
            <a:r>
              <a:rPr lang="hr-HR" sz="3600" u="sng" dirty="0" smtClean="0"/>
              <a:t>-  stalni</a:t>
            </a:r>
            <a:br>
              <a:rPr lang="hr-HR" sz="3600" u="sng" dirty="0" smtClean="0"/>
            </a:br>
            <a:r>
              <a:rPr lang="hr-HR" sz="3600" u="sng" dirty="0" smtClean="0"/>
              <a:t>- </a:t>
            </a:r>
            <a:r>
              <a:rPr lang="hr-HR" sz="3600" u="sng" dirty="0" err="1" smtClean="0"/>
              <a:t>polupromjenjivi</a:t>
            </a:r>
            <a:r>
              <a:rPr lang="hr-HR" sz="3600" u="sng" dirty="0" smtClean="0"/>
              <a:t/>
            </a:r>
            <a:br>
              <a:rPr lang="hr-HR" sz="3600" u="sng" dirty="0" smtClean="0"/>
            </a:br>
            <a:r>
              <a:rPr lang="hr-HR" sz="3600" u="sng" dirty="0" smtClean="0"/>
              <a:t>- promjenjivi</a:t>
            </a:r>
            <a:endParaRPr lang="hr-HR" sz="3600" u="sng" dirty="0"/>
          </a:p>
        </p:txBody>
      </p:sp>
    </p:spTree>
    <p:extLst>
      <p:ext uri="{BB962C8B-B14F-4D97-AF65-F5344CB8AC3E}">
        <p14:creationId xmlns:p14="http://schemas.microsoft.com/office/powerpoint/2010/main" val="31929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/>
          <a:lstStyle/>
          <a:p>
            <a:r>
              <a:rPr lang="hr-HR" u="sng" dirty="0" smtClean="0"/>
              <a:t>Oznaka za otpor – R</a:t>
            </a:r>
          </a:p>
          <a:p>
            <a:r>
              <a:rPr lang="hr-HR" u="sng" dirty="0" smtClean="0"/>
              <a:t>Mjerna jedinica -  </a:t>
            </a:r>
            <a:r>
              <a:rPr lang="el-GR" u="sng" dirty="0" smtClean="0"/>
              <a:t>Ω</a:t>
            </a:r>
            <a:r>
              <a:rPr lang="hr-HR" u="sng" dirty="0" smtClean="0"/>
              <a:t> (</a:t>
            </a:r>
            <a:r>
              <a:rPr lang="hr-HR" u="sng" dirty="0" err="1" smtClean="0"/>
              <a:t>ohm</a:t>
            </a:r>
            <a:r>
              <a:rPr lang="hr-HR" u="sng" dirty="0" smtClean="0"/>
              <a:t> – čitaj  </a:t>
            </a:r>
            <a:r>
              <a:rPr lang="hr-HR" u="sng" dirty="0"/>
              <a:t>o</a:t>
            </a:r>
            <a:r>
              <a:rPr lang="hr-HR" u="sng" dirty="0" smtClean="0"/>
              <a:t>m)</a:t>
            </a:r>
          </a:p>
          <a:p>
            <a:r>
              <a:rPr lang="hr-HR" dirty="0" smtClean="0"/>
              <a:t>Promjenjivi otpornici gdje se otpor mijenja mehaničkim djelovanjem zovu se trimeri i potenciometri</a:t>
            </a:r>
          </a:p>
          <a:p>
            <a:r>
              <a:rPr lang="hr-HR" dirty="0" smtClean="0"/>
              <a:t>Vrijednost otpora pojedinog otpornika možemo mjeriti mjernim instrumentom </a:t>
            </a:r>
            <a:r>
              <a:rPr lang="hr-HR" dirty="0" err="1" smtClean="0"/>
              <a:t>ommetrom</a:t>
            </a:r>
            <a:r>
              <a:rPr lang="hr-HR" dirty="0" smtClean="0"/>
              <a:t> ili univerzalnim mjernim instrumentom, ali i očitavanjem vrijednosti po bojama prstena na otporniku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96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1277335"/>
            <a:ext cx="8578734" cy="5007087"/>
          </a:xfrm>
        </p:spPr>
      </p:pic>
    </p:spTree>
    <p:extLst>
      <p:ext uri="{BB962C8B-B14F-4D97-AF65-F5344CB8AC3E}">
        <p14:creationId xmlns:p14="http://schemas.microsoft.com/office/powerpoint/2010/main" val="25361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6" y="2214281"/>
            <a:ext cx="3792017" cy="284401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90698"/>
            <a:ext cx="10515600" cy="5786265"/>
          </a:xfrm>
        </p:spPr>
        <p:txBody>
          <a:bodyPr/>
          <a:lstStyle/>
          <a:p>
            <a:r>
              <a:rPr lang="hr-HR" u="sng" dirty="0" smtClean="0"/>
              <a:t>Zavojnice</a:t>
            </a:r>
          </a:p>
          <a:p>
            <a:r>
              <a:rPr lang="hr-HR" dirty="0" smtClean="0"/>
              <a:t>izrađuju se u obliku vodiča svijenih u spiralu, </a:t>
            </a:r>
            <a:r>
              <a:rPr lang="hr-HR" u="sng" dirty="0" smtClean="0"/>
              <a:t>magnetsko svojstvo zavojnice zove se </a:t>
            </a:r>
            <a:r>
              <a:rPr lang="hr-HR" u="sng" dirty="0" err="1" smtClean="0"/>
              <a:t>induktivitet</a:t>
            </a:r>
            <a:r>
              <a:rPr lang="hr-HR" dirty="0" smtClean="0"/>
              <a:t>, </a:t>
            </a:r>
            <a:r>
              <a:rPr lang="hr-HR" u="sng" dirty="0" smtClean="0"/>
              <a:t>označava se velikim slovom L, a mjerna jedinica je henri – H. 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26358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88" y="2459181"/>
            <a:ext cx="8391351" cy="4195676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07324"/>
            <a:ext cx="10515600" cy="5769639"/>
          </a:xfrm>
        </p:spPr>
        <p:txBody>
          <a:bodyPr/>
          <a:lstStyle/>
          <a:p>
            <a:r>
              <a:rPr lang="hr-HR" u="sng" dirty="0" smtClean="0"/>
              <a:t>Kondenzatori</a:t>
            </a:r>
          </a:p>
          <a:p>
            <a:r>
              <a:rPr lang="hr-HR" u="sng" dirty="0" smtClean="0"/>
              <a:t>imaju sposobnost akumuliranja električnog naboja koja se zove kapacitet kondenzatora</a:t>
            </a:r>
            <a:r>
              <a:rPr lang="hr-HR" dirty="0" smtClean="0"/>
              <a:t> i </a:t>
            </a:r>
            <a:r>
              <a:rPr lang="hr-HR" u="sng" dirty="0" smtClean="0"/>
              <a:t>označava se velikim slovom C</a:t>
            </a:r>
          </a:p>
          <a:p>
            <a:r>
              <a:rPr lang="hr-HR" u="sng" dirty="0" smtClean="0"/>
              <a:t>Mjerna jedinica kapaciteta kondenzatora je farad – F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18136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r>
              <a:rPr lang="hr-HR" dirty="0" smtClean="0"/>
              <a:t>Elektronički sklop – više elektroničkih elemenata spojenih u jednu cjelinu</a:t>
            </a:r>
          </a:p>
          <a:p>
            <a:r>
              <a:rPr lang="hr-HR" dirty="0" smtClean="0"/>
              <a:t>Za rad elektroničkog uređaja potreban je izvor električne energije – električna struja</a:t>
            </a:r>
          </a:p>
          <a:p>
            <a:r>
              <a:rPr lang="hr-HR" dirty="0" smtClean="0"/>
              <a:t>Osnovni dijelovi jednostavnog strujnog kruga </a:t>
            </a:r>
          </a:p>
          <a:p>
            <a:r>
              <a:rPr lang="hr-HR" dirty="0" smtClean="0"/>
              <a:t>Trošilo, izvor električne energije, vodiči i prekidač (sklopka)</a:t>
            </a:r>
          </a:p>
          <a:p>
            <a:r>
              <a:rPr lang="hr-HR" dirty="0" smtClean="0"/>
              <a:t>Smjer struje</a:t>
            </a:r>
          </a:p>
          <a:p>
            <a:r>
              <a:rPr lang="hr-HR" dirty="0" smtClean="0"/>
              <a:t>Baterija – istosmjerni (dogovoreni) ili tehnički</a:t>
            </a:r>
          </a:p>
          <a:p>
            <a:r>
              <a:rPr lang="hr-HR" dirty="0" smtClean="0"/>
              <a:t>Utičnica – izmjenični</a:t>
            </a:r>
          </a:p>
          <a:p>
            <a:r>
              <a:rPr lang="hr-HR" dirty="0" smtClean="0"/>
              <a:t>Upoznajmo se s nekima od elektroničkih elemenata koji su prikazani na slici, a koje imate u kutijama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86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746760" y="1704744"/>
            <a:ext cx="10515600" cy="2135736"/>
          </a:xfrm>
        </p:spPr>
        <p:txBody>
          <a:bodyPr/>
          <a:lstStyle/>
          <a:p>
            <a:r>
              <a:rPr lang="hr-HR" dirty="0" smtClean="0"/>
              <a:t>Propuštaju izmjeničnu struju, a istosmjernu samo kratko vrijeme dok se pune  </a:t>
            </a:r>
          </a:p>
          <a:p>
            <a:r>
              <a:rPr lang="hr-HR" dirty="0" smtClean="0"/>
              <a:t>Mogu biti stalni, </a:t>
            </a:r>
            <a:r>
              <a:rPr lang="hr-HR" dirty="0" err="1" smtClean="0"/>
              <a:t>polupromjenjivi</a:t>
            </a:r>
            <a:r>
              <a:rPr lang="hr-HR" dirty="0" smtClean="0"/>
              <a:t> i promjenjivi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39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Aktivni elektronički elementi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smtClean="0"/>
              <a:t>Imaju mogućnost kontroliranja protoka elektrona uz pomoć vanjskog napona (signala). </a:t>
            </a:r>
          </a:p>
          <a:p>
            <a:r>
              <a:rPr lang="hr-HR" dirty="0" smtClean="0"/>
              <a:t>U aktivne elektroničke elemente spadaju </a:t>
            </a:r>
            <a:r>
              <a:rPr lang="hr-HR" u="sng" dirty="0" smtClean="0"/>
              <a:t>diode, tranzistori, dijaci, </a:t>
            </a:r>
            <a:r>
              <a:rPr lang="hr-HR" u="sng" dirty="0" err="1" smtClean="0"/>
              <a:t>trijaci</a:t>
            </a:r>
            <a:r>
              <a:rPr lang="hr-HR" u="sng" dirty="0" smtClean="0"/>
              <a:t>, tiristori, integrirani krugovi i mikroprocesori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7714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087">
            <a:off x="3825810" y="1593739"/>
            <a:ext cx="7300683" cy="440231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24196"/>
            <a:ext cx="10515600" cy="5852767"/>
          </a:xfrm>
        </p:spPr>
        <p:txBody>
          <a:bodyPr/>
          <a:lstStyle/>
          <a:p>
            <a:r>
              <a:rPr lang="hr-HR" u="sng" dirty="0" smtClean="0"/>
              <a:t>Tranzistori</a:t>
            </a:r>
          </a:p>
          <a:p>
            <a:r>
              <a:rPr lang="hr-HR" u="sng" dirty="0" smtClean="0"/>
              <a:t>služe za pojačanje električnih signala i kao elektronički prekidači </a:t>
            </a:r>
          </a:p>
          <a:p>
            <a:r>
              <a:rPr lang="hr-HR" dirty="0" smtClean="0"/>
              <a:t>tranzistor ima tri izvoda – bazu, kolektor i </a:t>
            </a:r>
            <a:r>
              <a:rPr lang="hr-HR" dirty="0" err="1" smtClean="0"/>
              <a:t>emiter</a:t>
            </a:r>
            <a:endParaRPr lang="hr-HR" dirty="0" smtClean="0"/>
          </a:p>
          <a:p>
            <a:r>
              <a:rPr lang="hr-HR" dirty="0" smtClean="0"/>
              <a:t>Postoje dva tipa tranzistora – PNP i NPN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– ovisno o rasporedu vodljivih slojeva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8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hr-HR" u="sng" dirty="0" smtClean="0"/>
              <a:t>Diode</a:t>
            </a:r>
          </a:p>
          <a:p>
            <a:r>
              <a:rPr lang="hr-HR" dirty="0" smtClean="0"/>
              <a:t>Izrađene od poluvodičkih materijala</a:t>
            </a:r>
          </a:p>
          <a:p>
            <a:r>
              <a:rPr lang="hr-HR" dirty="0" smtClean="0"/>
              <a:t>Imaju </a:t>
            </a:r>
            <a:r>
              <a:rPr lang="hr-HR" u="sng" dirty="0" smtClean="0"/>
              <a:t>pozitivnu elektrodu </a:t>
            </a:r>
            <a:r>
              <a:rPr lang="hr-HR" dirty="0" smtClean="0"/>
              <a:t>koja se naziva </a:t>
            </a:r>
            <a:r>
              <a:rPr lang="hr-HR" u="sng" dirty="0" smtClean="0"/>
              <a:t>anoda</a:t>
            </a:r>
            <a:r>
              <a:rPr lang="hr-HR" dirty="0" smtClean="0"/>
              <a:t>, oznaka veliko slovo </a:t>
            </a:r>
            <a:r>
              <a:rPr lang="hr-HR" u="sng" dirty="0" smtClean="0"/>
              <a:t>A</a:t>
            </a:r>
            <a:r>
              <a:rPr lang="hr-HR" dirty="0" smtClean="0"/>
              <a:t> i </a:t>
            </a:r>
            <a:r>
              <a:rPr lang="hr-HR" u="sng" dirty="0" smtClean="0"/>
              <a:t>negativnu elektrodu </a:t>
            </a:r>
            <a:r>
              <a:rPr lang="hr-HR" dirty="0" smtClean="0"/>
              <a:t>koja se naziva </a:t>
            </a:r>
            <a:r>
              <a:rPr lang="hr-HR" u="sng" dirty="0" smtClean="0"/>
              <a:t>katoda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– oznaka veliko slovo </a:t>
            </a:r>
            <a:r>
              <a:rPr lang="hr-HR" u="sng" dirty="0" smtClean="0"/>
              <a:t>K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847" y="2454362"/>
            <a:ext cx="361524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590204"/>
            <a:ext cx="10515600" cy="5586759"/>
          </a:xfrm>
        </p:spPr>
        <p:txBody>
          <a:bodyPr/>
          <a:lstStyle/>
          <a:p>
            <a:r>
              <a:rPr lang="hr-HR" dirty="0" smtClean="0"/>
              <a:t>Najčešće </a:t>
            </a:r>
            <a:r>
              <a:rPr lang="hr-HR" u="sng" dirty="0" smtClean="0"/>
              <a:t>poluvodičke diode su</a:t>
            </a:r>
            <a:r>
              <a:rPr lang="hr-HR" dirty="0" smtClean="0"/>
              <a:t>: </a:t>
            </a:r>
          </a:p>
          <a:p>
            <a:r>
              <a:rPr lang="hr-HR" u="sng" dirty="0" smtClean="0"/>
              <a:t>ispravljačke diode </a:t>
            </a:r>
          </a:p>
          <a:p>
            <a:r>
              <a:rPr lang="hr-HR" u="sng" dirty="0" err="1" smtClean="0"/>
              <a:t>fotodiode</a:t>
            </a:r>
            <a:endParaRPr lang="hr-HR" dirty="0" smtClean="0"/>
          </a:p>
          <a:p>
            <a:r>
              <a:rPr lang="hr-HR" u="sng" dirty="0" smtClean="0"/>
              <a:t>LED diode </a:t>
            </a:r>
          </a:p>
          <a:p>
            <a:r>
              <a:rPr lang="hr-HR" dirty="0" err="1" smtClean="0"/>
              <a:t>Zenerove</a:t>
            </a:r>
            <a:r>
              <a:rPr lang="hr-HR" dirty="0" smtClean="0"/>
              <a:t> diode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23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16" y="2884516"/>
            <a:ext cx="3973484" cy="397348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394960"/>
          </a:xfrm>
        </p:spPr>
        <p:txBody>
          <a:bodyPr/>
          <a:lstStyle/>
          <a:p>
            <a:r>
              <a:rPr lang="hr-HR" u="sng" dirty="0" smtClean="0"/>
              <a:t>Dijaci, </a:t>
            </a:r>
            <a:r>
              <a:rPr lang="hr-HR" u="sng" dirty="0" err="1" smtClean="0"/>
              <a:t>trijaci</a:t>
            </a:r>
            <a:r>
              <a:rPr lang="hr-HR" u="sng" dirty="0" smtClean="0"/>
              <a:t> i tiristori</a:t>
            </a:r>
          </a:p>
          <a:p>
            <a:r>
              <a:rPr lang="hr-HR" u="sng" dirty="0" smtClean="0"/>
              <a:t>Dijaci – troslojni poluvodički elementi </a:t>
            </a:r>
          </a:p>
          <a:p>
            <a:r>
              <a:rPr lang="hr-HR" u="sng" dirty="0" err="1" smtClean="0"/>
              <a:t>Trijaci</a:t>
            </a:r>
            <a:r>
              <a:rPr lang="hr-HR" u="sng" dirty="0" smtClean="0"/>
              <a:t> – poluvodički elementi – primjena u krugovima izmjenične struje</a:t>
            </a:r>
          </a:p>
          <a:p>
            <a:r>
              <a:rPr lang="hr-HR" u="sng" dirty="0" smtClean="0"/>
              <a:t>Tiristori - četveroslojni poluvodički elementi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25304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21" y="3789217"/>
            <a:ext cx="2763289" cy="27632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2" y="3963585"/>
            <a:ext cx="2292512" cy="173811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0953" y="502024"/>
            <a:ext cx="10717306" cy="6050482"/>
          </a:xfrm>
        </p:spPr>
        <p:txBody>
          <a:bodyPr>
            <a:normAutofit/>
          </a:bodyPr>
          <a:lstStyle/>
          <a:p>
            <a:r>
              <a:rPr lang="hr-HR" u="sng" dirty="0" smtClean="0"/>
              <a:t>Integrirani krugovi -  (IC)</a:t>
            </a:r>
          </a:p>
          <a:p>
            <a:r>
              <a:rPr lang="hr-HR" u="sng" dirty="0" smtClean="0"/>
              <a:t>izrađeni od više elektroničkih elemenata  </a:t>
            </a:r>
            <a:r>
              <a:rPr lang="hr-HR" dirty="0" smtClean="0"/>
              <a:t>povezanih u jednu funkcionalnu cjelinu, vrlo su malih dimenzija.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Složeniji integrirani krugovi su </a:t>
            </a:r>
            <a:r>
              <a:rPr lang="hr-HR" u="sng" dirty="0" smtClean="0"/>
              <a:t>mikroprocesori i mikrokontroleri</a:t>
            </a:r>
            <a:endParaRPr lang="hr-HR" u="sng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42" y="1448167"/>
            <a:ext cx="2552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89956"/>
            <a:ext cx="10515600" cy="5487007"/>
          </a:xfrm>
        </p:spPr>
        <p:txBody>
          <a:bodyPr/>
          <a:lstStyle/>
          <a:p>
            <a:r>
              <a:rPr lang="hr-HR" dirty="0" smtClean="0"/>
              <a:t>Radni list 2</a:t>
            </a:r>
          </a:p>
          <a:p>
            <a:r>
              <a:rPr lang="hr-HR" dirty="0"/>
              <a:t>O</a:t>
            </a:r>
            <a:r>
              <a:rPr lang="hr-HR" dirty="0" smtClean="0"/>
              <a:t>dređivanje vrijednosti otpora otpornika prema boji prstena i mjerenje otpora univerzalnim mjernim instrumentom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60" y="2161308"/>
            <a:ext cx="6494534" cy="37869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8" y="2161308"/>
            <a:ext cx="4034937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49135"/>
            <a:ext cx="10515600" cy="5827828"/>
          </a:xfrm>
        </p:spPr>
        <p:txBody>
          <a:bodyPr/>
          <a:lstStyle/>
          <a:p>
            <a:r>
              <a:rPr lang="hr-HR" dirty="0" smtClean="0"/>
              <a:t>Stavi različite otpornike ispred sebe, te svaki označi određenim brojem. </a:t>
            </a:r>
          </a:p>
          <a:p>
            <a:r>
              <a:rPr lang="hr-HR" dirty="0" smtClean="0"/>
              <a:t>Uz pomoć udžbenika, a prema prikazanom primjeru odredi otpor pojedinog otpornika prema boji i rezultat upiši u tablicu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2" y="2348616"/>
            <a:ext cx="6499642" cy="38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4" y="506413"/>
            <a:ext cx="7772400" cy="6060642"/>
          </a:xfrm>
        </p:spPr>
      </p:pic>
    </p:spTree>
    <p:extLst>
      <p:ext uri="{BB962C8B-B14F-4D97-AF65-F5344CB8AC3E}">
        <p14:creationId xmlns:p14="http://schemas.microsoft.com/office/powerpoint/2010/main" val="9198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r>
              <a:rPr lang="hr-HR" dirty="0" smtClean="0"/>
              <a:t>Sastavljanje jednostavnog strujnog kruga – elektroničkog sklopa od otpornika          , crvene led diode, izvora (baterija 4.5V), 2 vodiča za spajanje izvora i eksperimentalne pločice</a:t>
            </a:r>
          </a:p>
          <a:p>
            <a:r>
              <a:rPr lang="hr-HR" dirty="0" smtClean="0"/>
              <a:t>Spajanje otpornika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99" y="1065970"/>
            <a:ext cx="786130" cy="1729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93" y="2404538"/>
            <a:ext cx="4285075" cy="29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3" y="2560320"/>
            <a:ext cx="6675120" cy="374903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73825"/>
            <a:ext cx="10515600" cy="5703138"/>
          </a:xfrm>
        </p:spPr>
        <p:txBody>
          <a:bodyPr/>
          <a:lstStyle/>
          <a:p>
            <a:r>
              <a:rPr lang="hr-HR" dirty="0" smtClean="0"/>
              <a:t>Zadatak 2: Određivanje ukupnog otpora serijski spojenih otpornika po bojama i direktnim mjerenjem</a:t>
            </a:r>
          </a:p>
          <a:p>
            <a:r>
              <a:rPr lang="hr-HR" dirty="0" smtClean="0"/>
              <a:t>Potreban pribor: tri različita otpornika, eksperimentalna pločica, 2 vodiča i univerzalni mjerni instrument</a:t>
            </a:r>
          </a:p>
          <a:p>
            <a:r>
              <a:rPr lang="hr-HR" dirty="0" smtClean="0"/>
              <a:t>Serijski spoj otpornika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85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42" y="1421476"/>
            <a:ext cx="5117858" cy="5095702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14895"/>
            <a:ext cx="10515600" cy="5462068"/>
          </a:xfrm>
        </p:spPr>
        <p:txBody>
          <a:bodyPr/>
          <a:lstStyle/>
          <a:p>
            <a:r>
              <a:rPr lang="hr-HR" dirty="0" smtClean="0"/>
              <a:t>Mjerenje otpora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-                             +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0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838200" y="665163"/>
            <a:ext cx="10515600" cy="55118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3.Očitaj izmjerenu vrijednost otpora otpornika:  R=__________________ </a:t>
            </a:r>
            <a:r>
              <a:rPr lang="el-GR" dirty="0" smtClean="0"/>
              <a:t>Ω</a:t>
            </a:r>
          </a:p>
          <a:p>
            <a:r>
              <a:rPr lang="el-GR" dirty="0" smtClean="0"/>
              <a:t>4.</a:t>
            </a:r>
            <a:r>
              <a:rPr lang="hr-HR" dirty="0" smtClean="0"/>
              <a:t>Prema načinu iz prvog zadataka odredi vrijednost pojedinog otpornika prema boji: </a:t>
            </a:r>
          </a:p>
          <a:p>
            <a:r>
              <a:rPr lang="hr-HR" dirty="0" smtClean="0"/>
              <a:t>Vrijednost prvog otpornika:  R1 = _______________</a:t>
            </a:r>
            <a:r>
              <a:rPr lang="el-GR" dirty="0" smtClean="0"/>
              <a:t>Ω</a:t>
            </a:r>
          </a:p>
          <a:p>
            <a:r>
              <a:rPr lang="hr-HR" dirty="0" smtClean="0"/>
              <a:t>Vrijednost drugog otpornika: R2 = _____________ </a:t>
            </a:r>
            <a:r>
              <a:rPr lang="el-GR" dirty="0" smtClean="0"/>
              <a:t>Ω</a:t>
            </a:r>
          </a:p>
          <a:p>
            <a:r>
              <a:rPr lang="hr-HR" dirty="0" smtClean="0"/>
              <a:t>Vrijednost trećeg otpornika:  R3 = ______________ </a:t>
            </a:r>
            <a:r>
              <a:rPr lang="el-GR" dirty="0" smtClean="0"/>
              <a:t>Ω</a:t>
            </a:r>
          </a:p>
          <a:p>
            <a:r>
              <a:rPr lang="hr-HR" dirty="0" smtClean="0"/>
              <a:t>Prema formuli R=R1+R2+R3 izračunaj ukupnu vrijednost serijski spojenih otpornika</a:t>
            </a:r>
          </a:p>
          <a:p>
            <a:r>
              <a:rPr lang="hr-HR" dirty="0" smtClean="0"/>
              <a:t>R = ______________</a:t>
            </a:r>
            <a:r>
              <a:rPr lang="el-GR" dirty="0" smtClean="0"/>
              <a:t>Ω</a:t>
            </a:r>
          </a:p>
          <a:p>
            <a:r>
              <a:rPr lang="hr-HR" dirty="0" smtClean="0"/>
              <a:t>Odstupanje od izmjerene i očitane vrijednosti : ____________________</a:t>
            </a:r>
          </a:p>
          <a:p>
            <a:r>
              <a:rPr lang="hr-HR" dirty="0" smtClean="0"/>
              <a:t>Zašto je došlo do odstupanja? ___________________________________________________ </a:t>
            </a:r>
          </a:p>
          <a:p>
            <a:pPr marL="0" indent="0">
              <a:buNone/>
            </a:pPr>
            <a:r>
              <a:rPr lang="hr-HR" dirty="0" smtClean="0"/>
              <a:t>_______________________________________________________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4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73578"/>
            <a:ext cx="10515600" cy="5603385"/>
          </a:xfrm>
        </p:spPr>
        <p:txBody>
          <a:bodyPr/>
          <a:lstStyle/>
          <a:p>
            <a:r>
              <a:rPr lang="hr-HR" dirty="0" smtClean="0"/>
              <a:t>Zadatak 3:  Određivanje ukupnog otpora paralelno spojenih otpornika prema boji i direktnim mjerenjem </a:t>
            </a:r>
          </a:p>
          <a:p>
            <a:r>
              <a:rPr lang="hr-HR" dirty="0" smtClean="0"/>
              <a:t>Potreban pribor - tri različita otpornika, eksperimentalna pločica, 2 vodiča i univerzalni mjerni instrument</a:t>
            </a:r>
          </a:p>
          <a:p>
            <a:r>
              <a:rPr lang="hr-HR" dirty="0" smtClean="0"/>
              <a:t>Paralelni spoj otpornika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2729283"/>
            <a:ext cx="6783185" cy="38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06" y="1438717"/>
            <a:ext cx="4925672" cy="483860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/>
          <a:lstStyle/>
          <a:p>
            <a:r>
              <a:rPr lang="hr-HR" dirty="0" smtClean="0"/>
              <a:t>Mjerenje otpora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-                           +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75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55451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1.Očitaj izmjerenu vrijednost otpora otpornika:  </a:t>
            </a:r>
          </a:p>
          <a:p>
            <a:pPr marL="0" indent="0">
              <a:buNone/>
            </a:pPr>
            <a:r>
              <a:rPr lang="hr-HR" dirty="0" smtClean="0"/>
              <a:t>                   R=_____________________ </a:t>
            </a:r>
            <a:r>
              <a:rPr lang="el-GR" dirty="0" smtClean="0"/>
              <a:t>Ω</a:t>
            </a:r>
          </a:p>
          <a:p>
            <a:r>
              <a:rPr lang="hr-HR" dirty="0" smtClean="0"/>
              <a:t>2</a:t>
            </a:r>
            <a:r>
              <a:rPr lang="el-GR" dirty="0" smtClean="0"/>
              <a:t>.</a:t>
            </a:r>
            <a:r>
              <a:rPr lang="hr-HR" dirty="0" smtClean="0"/>
              <a:t>Prema načinu iz prvog zadataka odredi vrijednost pojedinog otpornika prema boji: </a:t>
            </a:r>
          </a:p>
          <a:p>
            <a:r>
              <a:rPr lang="hr-HR" dirty="0" smtClean="0"/>
              <a:t>Vrijednost prvog otpornika:  R1 = _______________</a:t>
            </a:r>
            <a:r>
              <a:rPr lang="el-GR" dirty="0" smtClean="0"/>
              <a:t>Ω</a:t>
            </a:r>
          </a:p>
          <a:p>
            <a:r>
              <a:rPr lang="hr-HR" dirty="0" smtClean="0"/>
              <a:t>Vrijednost drugog otpornika: R2 = _____________ </a:t>
            </a:r>
            <a:r>
              <a:rPr lang="el-GR" dirty="0" smtClean="0"/>
              <a:t>Ω</a:t>
            </a:r>
          </a:p>
          <a:p>
            <a:r>
              <a:rPr lang="hr-HR" dirty="0" smtClean="0"/>
              <a:t>Vrijednost trećeg otpornika:  R3 = ______________ </a:t>
            </a:r>
            <a:r>
              <a:rPr lang="el-GR" dirty="0" smtClean="0"/>
              <a:t>Ω</a:t>
            </a:r>
          </a:p>
          <a:p>
            <a:r>
              <a:rPr lang="hr-HR" dirty="0" smtClean="0"/>
              <a:t>Prema formuli                            odredi računski vrijednost ukupnog otpora 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paralelno spojenih otpornika. R = __________ </a:t>
            </a:r>
            <a:r>
              <a:rPr lang="el-GR" dirty="0" smtClean="0"/>
              <a:t>Ω</a:t>
            </a:r>
          </a:p>
          <a:p>
            <a:endParaRPr lang="el-GR" dirty="0" smtClean="0"/>
          </a:p>
          <a:p>
            <a:r>
              <a:rPr lang="hr-HR" dirty="0" smtClean="0"/>
              <a:t>Odstupanje od izmjerene i očitane vrijednosti : ____________________</a:t>
            </a:r>
            <a:r>
              <a:rPr lang="el-GR" dirty="0" smtClean="0"/>
              <a:t>Ω</a:t>
            </a:r>
          </a:p>
          <a:p>
            <a:r>
              <a:rPr lang="hr-HR" dirty="0" smtClean="0"/>
              <a:t>Zašto je došlo do odstupanja? ______________________________________________________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____________________________________________________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053" y="3084815"/>
            <a:ext cx="1677637" cy="6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6829"/>
            <a:ext cx="10515600" cy="5570134"/>
          </a:xfrm>
        </p:spPr>
        <p:txBody>
          <a:bodyPr/>
          <a:lstStyle/>
          <a:p>
            <a:r>
              <a:rPr lang="hr-HR" dirty="0" smtClean="0"/>
              <a:t>Spajanje diode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49" y="1133208"/>
            <a:ext cx="4864170" cy="29317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59" y="1585364"/>
            <a:ext cx="3613430" cy="24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1" y="1397896"/>
            <a:ext cx="6043353" cy="393887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/>
          <a:lstStyle/>
          <a:p>
            <a:r>
              <a:rPr lang="hr-HR" dirty="0" smtClean="0"/>
              <a:t>Spajanje izvora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                                                   +            -                                                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42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6636" y="1612670"/>
            <a:ext cx="10515600" cy="3350029"/>
          </a:xfrm>
        </p:spPr>
        <p:txBody>
          <a:bodyPr/>
          <a:lstStyle/>
          <a:p>
            <a:r>
              <a:rPr lang="hr-HR" dirty="0" smtClean="0"/>
              <a:t>Pitanja:</a:t>
            </a:r>
          </a:p>
          <a:p>
            <a:r>
              <a:rPr lang="hr-HR" dirty="0" smtClean="0"/>
              <a:t>1.	Kako uključiti / isključiti strujni krug? _______________________________________________________</a:t>
            </a:r>
          </a:p>
          <a:p>
            <a:r>
              <a:rPr lang="hr-HR" dirty="0" smtClean="0"/>
              <a:t>2.	Postoji li još koji način uključivanja /  isključivanja strujnog kruga, a da se ne dodaju novi elementi? ________________________________________________________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09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5545196"/>
          </a:xfrm>
        </p:spPr>
        <p:txBody>
          <a:bodyPr/>
          <a:lstStyle/>
          <a:p>
            <a:r>
              <a:rPr lang="hr-HR" dirty="0" smtClean="0"/>
              <a:t>Drugi zadatak</a:t>
            </a:r>
          </a:p>
          <a:p>
            <a:r>
              <a:rPr lang="hr-HR" dirty="0" smtClean="0"/>
              <a:t>potreban materijal – otpornik              , crvena led dioda, izvor (baterija 4.5V), 2 vodiča za spajanje izvora, eksperimentalna pločica, tranzistor  , 2 vodiča, dodatni  izvor (baterija (1.5V)</a:t>
            </a:r>
          </a:p>
          <a:p>
            <a:r>
              <a:rPr lang="hr-HR" dirty="0" smtClean="0"/>
              <a:t>Na već postojeći strujni krug iz prethodnog zadatka dodaj tranzistor, ali prije toga ukloni izvor (bateriju i vodiče)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767" y="1222283"/>
            <a:ext cx="1138600" cy="2471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5" y="3328987"/>
            <a:ext cx="5250164" cy="31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40" y="1018228"/>
            <a:ext cx="6023528" cy="3611961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07571"/>
            <a:ext cx="10515600" cy="586939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Spajanje izvora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+            -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Teče li strujnim krugom struja? ___________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84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62" y="1440976"/>
            <a:ext cx="6435984" cy="4294805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0327" y="207818"/>
            <a:ext cx="10813473" cy="654211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Spajanje dodatnog izvora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                             +          -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Teče li sada strujnim krugom struja? _________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30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896</Words>
  <Application>Microsoft Office PowerPoint</Application>
  <PresentationFormat>Široki zaslon</PresentationFormat>
  <Paragraphs>165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Pasivni i aktivni elektronički elementi</vt:lpstr>
      <vt:lpstr>Pasivni elektronički elementi </vt:lpstr>
      <vt:lpstr>Otpornici – pružaju otpor prolasku električne struje  Mogu biti: -  stalni - polupromjenjivi - promjenjivi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Aktivni elektronički elementi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mario cvek</dc:creator>
  <cp:lastModifiedBy>mario cvek</cp:lastModifiedBy>
  <cp:revision>18</cp:revision>
  <cp:lastPrinted>2018-11-05T19:31:59Z</cp:lastPrinted>
  <dcterms:created xsi:type="dcterms:W3CDTF">2018-11-03T09:58:06Z</dcterms:created>
  <dcterms:modified xsi:type="dcterms:W3CDTF">2018-11-05T19:45:14Z</dcterms:modified>
</cp:coreProperties>
</file>